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62"/>
  </p:notesMasterIdLst>
  <p:handoutMasterIdLst>
    <p:handoutMasterId r:id="rId63"/>
  </p:handoutMasterIdLst>
  <p:sldIdLst>
    <p:sldId id="259" r:id="rId2"/>
    <p:sldId id="625" r:id="rId3"/>
    <p:sldId id="855" r:id="rId4"/>
    <p:sldId id="723" r:id="rId5"/>
    <p:sldId id="724" r:id="rId6"/>
    <p:sldId id="725" r:id="rId7"/>
    <p:sldId id="712" r:id="rId8"/>
    <p:sldId id="785" r:id="rId9"/>
    <p:sldId id="781" r:id="rId10"/>
    <p:sldId id="859" r:id="rId11"/>
    <p:sldId id="861" r:id="rId12"/>
    <p:sldId id="865" r:id="rId13"/>
    <p:sldId id="866" r:id="rId14"/>
    <p:sldId id="864" r:id="rId15"/>
    <p:sldId id="869" r:id="rId16"/>
    <p:sldId id="871" r:id="rId17"/>
    <p:sldId id="890" r:id="rId18"/>
    <p:sldId id="870" r:id="rId19"/>
    <p:sldId id="891" r:id="rId20"/>
    <p:sldId id="892" r:id="rId21"/>
    <p:sldId id="893" r:id="rId22"/>
    <p:sldId id="895" r:id="rId23"/>
    <p:sldId id="896" r:id="rId24"/>
    <p:sldId id="897" r:id="rId25"/>
    <p:sldId id="898" r:id="rId26"/>
    <p:sldId id="899" r:id="rId27"/>
    <p:sldId id="900" r:id="rId28"/>
    <p:sldId id="901" r:id="rId29"/>
    <p:sldId id="902" r:id="rId30"/>
    <p:sldId id="840" r:id="rId31"/>
    <p:sldId id="841" r:id="rId32"/>
    <p:sldId id="842" r:id="rId33"/>
    <p:sldId id="843" r:id="rId34"/>
    <p:sldId id="867" r:id="rId35"/>
    <p:sldId id="844" r:id="rId36"/>
    <p:sldId id="845" r:id="rId37"/>
    <p:sldId id="846" r:id="rId38"/>
    <p:sldId id="847" r:id="rId39"/>
    <p:sldId id="848" r:id="rId40"/>
    <p:sldId id="849" r:id="rId41"/>
    <p:sldId id="791" r:id="rId42"/>
    <p:sldId id="790" r:id="rId43"/>
    <p:sldId id="792" r:id="rId44"/>
    <p:sldId id="793" r:id="rId45"/>
    <p:sldId id="794" r:id="rId46"/>
    <p:sldId id="795" r:id="rId47"/>
    <p:sldId id="796" r:id="rId48"/>
    <p:sldId id="886" r:id="rId49"/>
    <p:sldId id="887" r:id="rId50"/>
    <p:sldId id="888" r:id="rId51"/>
    <p:sldId id="889" r:id="rId52"/>
    <p:sldId id="904" r:id="rId53"/>
    <p:sldId id="905" r:id="rId54"/>
    <p:sldId id="894" r:id="rId55"/>
    <p:sldId id="903" r:id="rId56"/>
    <p:sldId id="472" r:id="rId57"/>
    <p:sldId id="906" r:id="rId58"/>
    <p:sldId id="907" r:id="rId59"/>
    <p:sldId id="908" r:id="rId60"/>
    <p:sldId id="909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C8C4B8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C8C4B8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C8C4B8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C8C4B8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C8C4B8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C8C4B8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C8C4B8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C8C4B8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C8C4B8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8000"/>
    <a:srgbClr val="003399"/>
    <a:srgbClr val="990033"/>
    <a:srgbClr val="339933"/>
    <a:srgbClr val="00FF00"/>
    <a:srgbClr val="FFCCCC"/>
    <a:srgbClr val="CCCC00"/>
    <a:srgbClr val="FFFF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11" autoAdjust="0"/>
    <p:restoredTop sz="99140" autoAdjust="0"/>
  </p:normalViewPr>
  <p:slideViewPr>
    <p:cSldViewPr>
      <p:cViewPr varScale="1">
        <p:scale>
          <a:sx n="73" d="100"/>
          <a:sy n="73" d="100"/>
        </p:scale>
        <p:origin x="-8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5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5" y="0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/>
          <a:lstStyle>
            <a:lvl1pPr algn="r">
              <a:defRPr sz="1200"/>
            </a:lvl1pPr>
          </a:lstStyle>
          <a:p>
            <a:fld id="{0E9E4B0E-0FC8-4888-B53A-55155F5C027C}" type="datetimeFigureOut">
              <a:rPr lang="en-US" smtClean="0"/>
              <a:pPr/>
              <a:t>12/14/2011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19173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5" y="9119173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 anchor="b"/>
          <a:lstStyle>
            <a:lvl1pPr algn="r">
              <a:defRPr sz="1200"/>
            </a:lvl1pPr>
          </a:lstStyle>
          <a:p>
            <a:fld id="{5AF62612-F6F2-4063-8077-B232B0CE9AE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0" tIns="48306" rIns="96610" bIns="48306" numCol="1" anchor="t" anchorCtr="0" compatLnSpc="1">
            <a:prstTxWarp prst="textNoShape">
              <a:avLst/>
            </a:prstTxWarp>
          </a:bodyPr>
          <a:lstStyle>
            <a:lvl1pPr defTabSz="966195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965" y="0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0" tIns="48306" rIns="96610" bIns="48306" numCol="1" anchor="t" anchorCtr="0" compatLnSpc="1">
            <a:prstTxWarp prst="textNoShape">
              <a:avLst/>
            </a:prstTxWarp>
          </a:bodyPr>
          <a:lstStyle>
            <a:lvl1pPr algn="r" defTabSz="966195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186" y="4561229"/>
            <a:ext cx="5850835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0" tIns="48306" rIns="96610" bIns="48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0" tIns="48306" rIns="96610" bIns="48306" numCol="1" anchor="b" anchorCtr="0" compatLnSpc="1">
            <a:prstTxWarp prst="textNoShape">
              <a:avLst/>
            </a:prstTxWarp>
          </a:bodyPr>
          <a:lstStyle>
            <a:lvl1pPr defTabSz="966195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965" y="9119173"/>
            <a:ext cx="317058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0" tIns="48306" rIns="96610" bIns="48306" numCol="1" anchor="b" anchorCtr="0" compatLnSpc="1">
            <a:prstTxWarp prst="textNoShape">
              <a:avLst/>
            </a:prstTxWarp>
          </a:bodyPr>
          <a:lstStyle>
            <a:lvl1pPr algn="r" defTabSz="966195" eaLnBrk="1" hangingPunct="1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AACF595F-52B8-45E4-B704-1DAE1843B88B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5F8A-A722-43C9-8CA7-A2BFE5B0465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5F8A-A722-43C9-8CA7-A2BFE5B0465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05F8A-A722-43C9-8CA7-A2BFE5B0465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A79A8-DEDA-43B0-9A9B-DA2E9A60331F}" type="slidenum">
              <a:rPr lang="en-US"/>
              <a:pPr/>
              <a:t>30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A79A8-DEDA-43B0-9A9B-DA2E9A60331F}" type="slidenum">
              <a:rPr lang="en-US"/>
              <a:pPr/>
              <a:t>31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4191000"/>
            <a:ext cx="5638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rgbClr val="C6C2B6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562100"/>
            <a:ext cx="7086600" cy="1600200"/>
          </a:xfrm>
        </p:spPr>
        <p:txBody>
          <a:bodyPr lIns="182880" rIns="182880" anchor="ctr"/>
          <a:lstStyle>
            <a:lvl1pPr>
              <a:defRPr>
                <a:solidFill>
                  <a:srgbClr val="F8F8F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1457" name="AutoShape 17"/>
          <p:cNvCxnSpPr>
            <a:cxnSpLocks noChangeShapeType="1"/>
          </p:cNvCxnSpPr>
          <p:nvPr/>
        </p:nvCxnSpPr>
        <p:spPr bwMode="auto">
          <a:xfrm rot="10800000" flipH="1" flipV="1">
            <a:off x="838200" y="2419350"/>
            <a:ext cx="7086600" cy="1588"/>
          </a:xfrm>
          <a:prstGeom prst="bentConnector5">
            <a:avLst>
              <a:gd name="adj1" fmla="val -3227"/>
              <a:gd name="adj2" fmla="val -64800000"/>
              <a:gd name="adj3" fmla="val 103227"/>
            </a:avLst>
          </a:prstGeom>
          <a:noFill/>
          <a:ln w="9525">
            <a:solidFill>
              <a:srgbClr val="B4AAA2"/>
            </a:solidFill>
            <a:miter lim="800000"/>
            <a:headEnd/>
            <a:tailEnd/>
          </a:ln>
          <a:effectLst/>
        </p:spPr>
      </p:cxnSp>
      <p:sp>
        <p:nvSpPr>
          <p:cNvPr id="61459" name="Line 19"/>
          <p:cNvSpPr>
            <a:spLocks noChangeShapeType="1"/>
          </p:cNvSpPr>
          <p:nvPr/>
        </p:nvSpPr>
        <p:spPr bwMode="auto">
          <a:xfrm>
            <a:off x="2286000" y="3962400"/>
            <a:ext cx="5653088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7" name="Picture 6" descr="Bonestroo Logo Horizontal White Transparent.png"/>
          <p:cNvPicPr>
            <a:picLocks noChangeAspect="1"/>
          </p:cNvPicPr>
          <p:nvPr userDrawn="1"/>
        </p:nvPicPr>
        <p:blipFill>
          <a:blip r:embed="rId2" cstate="screen"/>
          <a:srcRect r="-1291"/>
          <a:stretch>
            <a:fillRect/>
          </a:stretch>
        </p:blipFill>
        <p:spPr>
          <a:xfrm>
            <a:off x="6033568" y="6248400"/>
            <a:ext cx="1589782" cy="381000"/>
          </a:xfrm>
          <a:prstGeom prst="rect">
            <a:avLst/>
          </a:prstGeom>
        </p:spPr>
      </p:pic>
      <p:pic>
        <p:nvPicPr>
          <p:cNvPr id="8" name="Picture 4" descr="Bonestroo Now Stantec b&amp;w.wmf"/>
          <p:cNvPicPr>
            <a:picLocks noChangeAspect="1"/>
          </p:cNvPicPr>
          <p:nvPr userDrawn="1"/>
        </p:nvPicPr>
        <p:blipFill>
          <a:blip r:embed="rId3" cstate="screen">
            <a:lum bright="100000"/>
          </a:blip>
          <a:srcRect t="58797"/>
          <a:stretch>
            <a:fillRect/>
          </a:stretch>
        </p:blipFill>
        <p:spPr bwMode="auto">
          <a:xfrm>
            <a:off x="7696200" y="6281737"/>
            <a:ext cx="1120775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4163" y="-19050"/>
            <a:ext cx="1900237" cy="6572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1863" y="-19050"/>
            <a:ext cx="5549900" cy="6572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31863" y="-19050"/>
            <a:ext cx="7602537" cy="6572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-19050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828800"/>
            <a:ext cx="3716338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18063" y="1828800"/>
            <a:ext cx="3716337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92A22-4CD4-45D6-8D8C-C6605F3C3A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828800"/>
            <a:ext cx="3716338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8063" y="1828800"/>
            <a:ext cx="3716337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-19050"/>
            <a:ext cx="7158037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828800"/>
            <a:ext cx="7585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0" y="1447800"/>
            <a:ext cx="8534400" cy="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ahoma" pitchFamily="34" charset="0"/>
        </a:defRPr>
      </a:lvl9pPr>
    </p:titleStyle>
    <p:bodyStyle>
      <a:lvl1pPr marL="447675" indent="-447675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 sz="2800">
          <a:solidFill>
            <a:srgbClr val="F8F8F8"/>
          </a:solidFill>
          <a:latin typeface="+mn-lt"/>
          <a:ea typeface="+mn-ea"/>
          <a:cs typeface="+mn-cs"/>
        </a:defRPr>
      </a:lvl1pPr>
      <a:lvl2pPr marL="889000" indent="-439738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Frutiger LT 87 ExtraBlackCn" pitchFamily="34" charset="0"/>
        <a:buChar char="−"/>
        <a:defRPr sz="2400">
          <a:solidFill>
            <a:srgbClr val="F8F8F8"/>
          </a:solidFill>
          <a:latin typeface="+mn-lt"/>
        </a:defRPr>
      </a:lvl2pPr>
      <a:lvl3pPr marL="1293813" indent="-403225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 sz="2000">
          <a:solidFill>
            <a:srgbClr val="F8F8F8"/>
          </a:solidFill>
          <a:latin typeface="+mn-lt"/>
        </a:defRPr>
      </a:lvl3pPr>
      <a:lvl4pPr marL="1681163" indent="-385763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¡"/>
        <a:defRPr>
          <a:solidFill>
            <a:srgbClr val="F8F8F8"/>
          </a:solidFill>
          <a:latin typeface="+mn-lt"/>
        </a:defRPr>
      </a:lvl4pPr>
      <a:lvl5pPr marL="2070100" indent="-387350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>
          <a:solidFill>
            <a:srgbClr val="F8F8F8"/>
          </a:solidFill>
          <a:latin typeface="+mn-lt"/>
        </a:defRPr>
      </a:lvl5pPr>
      <a:lvl6pPr marL="2527300" indent="-387350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>
          <a:solidFill>
            <a:srgbClr val="F8F8F8"/>
          </a:solidFill>
          <a:latin typeface="+mn-lt"/>
        </a:defRPr>
      </a:lvl6pPr>
      <a:lvl7pPr marL="2984500" indent="-387350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>
          <a:solidFill>
            <a:srgbClr val="F8F8F8"/>
          </a:solidFill>
          <a:latin typeface="+mn-lt"/>
        </a:defRPr>
      </a:lvl7pPr>
      <a:lvl8pPr marL="3441700" indent="-387350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>
          <a:solidFill>
            <a:srgbClr val="F8F8F8"/>
          </a:solidFill>
          <a:latin typeface="+mn-lt"/>
        </a:defRPr>
      </a:lvl8pPr>
      <a:lvl9pPr marL="3898900" indent="-387350" algn="l" rtl="0" fontAlgn="base">
        <a:spcBef>
          <a:spcPct val="20000"/>
        </a:spcBef>
        <a:spcAft>
          <a:spcPct val="25000"/>
        </a:spcAft>
        <a:buClr>
          <a:srgbClr val="B4AAA2"/>
        </a:buClr>
        <a:buFont typeface="Wingdings" pitchFamily="2" charset="2"/>
        <a:buChar char="n"/>
        <a:defRPr>
          <a:solidFill>
            <a:srgbClr val="F8F8F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www.minotnd.org/index.php?option=com_content&amp;view=article&amp;id=90&amp;Itemid=26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828800"/>
            <a:ext cx="7086600" cy="1600200"/>
          </a:xfrm>
        </p:spPr>
        <p:txBody>
          <a:bodyPr/>
          <a:lstStyle/>
          <a:p>
            <a:r>
              <a:rPr lang="en-US" sz="3000" dirty="0"/>
              <a:t>City of Minot </a:t>
            </a:r>
            <a:br>
              <a:rPr lang="en-US" sz="3000" dirty="0"/>
            </a:br>
            <a:r>
              <a:rPr lang="en-US" sz="3000" dirty="0"/>
              <a:t>Comprehensive Plan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91000"/>
            <a:ext cx="3200400" cy="22860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Steering Committee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December 12, 2011</a:t>
            </a:r>
          </a:p>
        </p:txBody>
      </p:sp>
      <p:pic>
        <p:nvPicPr>
          <p:cNvPr id="63492" name="Picture 4" descr="Minot Norwegian church to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08600" y="838200"/>
            <a:ext cx="1625600" cy="2438400"/>
          </a:xfrm>
          <a:prstGeom prst="rect">
            <a:avLst/>
          </a:prstGeom>
          <a:noFill/>
        </p:spPr>
      </p:pic>
      <p:pic>
        <p:nvPicPr>
          <p:cNvPr id="63493" name="Picture 5" descr="Minot downtown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8225" y="3429000"/>
            <a:ext cx="1593850" cy="2438400"/>
          </a:xfrm>
          <a:prstGeom prst="rect">
            <a:avLst/>
          </a:prstGeom>
          <a:noFill/>
        </p:spPr>
      </p:pic>
      <p:pic>
        <p:nvPicPr>
          <p:cNvPr id="63494" name="Picture 6" descr="Minot State Univ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86600" y="838200"/>
            <a:ext cx="1541463" cy="2438400"/>
          </a:xfrm>
          <a:prstGeom prst="rect">
            <a:avLst/>
          </a:prstGeom>
          <a:noFill/>
        </p:spPr>
      </p:pic>
      <p:pic>
        <p:nvPicPr>
          <p:cNvPr id="63495" name="Picture 7" descr="Minot grain elev E sid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10188" y="3429000"/>
            <a:ext cx="1624012" cy="2438400"/>
          </a:xfrm>
          <a:prstGeom prst="rect">
            <a:avLst/>
          </a:prstGeom>
          <a:noFill/>
        </p:spPr>
      </p:pic>
      <p:pic>
        <p:nvPicPr>
          <p:cNvPr id="63496" name="Picture 8" descr="Minot resid NW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80250" y="3429000"/>
            <a:ext cx="1606550" cy="243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dirty="0" smtClean="0"/>
              <a:t>How We Plan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733800" y="1905000"/>
            <a:ext cx="47244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541855" y="1909186"/>
            <a:ext cx="3949002" cy="2662814"/>
          </a:xfrm>
          <a:custGeom>
            <a:avLst/>
            <a:gdLst>
              <a:gd name="connsiteX0" fmla="*/ 0 w 3949002"/>
              <a:gd name="connsiteY0" fmla="*/ 10049 h 2662814"/>
              <a:gd name="connsiteX1" fmla="*/ 271305 w 3949002"/>
              <a:gd name="connsiteY1" fmla="*/ 643095 h 2662814"/>
              <a:gd name="connsiteX2" fmla="*/ 683288 w 3949002"/>
              <a:gd name="connsiteY2" fmla="*/ 1004836 h 2662814"/>
              <a:gd name="connsiteX3" fmla="*/ 1356527 w 3949002"/>
              <a:gd name="connsiteY3" fmla="*/ 1426866 h 2662814"/>
              <a:gd name="connsiteX4" fmla="*/ 1808703 w 3949002"/>
              <a:gd name="connsiteY4" fmla="*/ 1929284 h 2662814"/>
              <a:gd name="connsiteX5" fmla="*/ 2331218 w 3949002"/>
              <a:gd name="connsiteY5" fmla="*/ 2391508 h 2662814"/>
              <a:gd name="connsiteX6" fmla="*/ 2944167 w 3949002"/>
              <a:gd name="connsiteY6" fmla="*/ 2572378 h 2662814"/>
              <a:gd name="connsiteX7" fmla="*/ 3516923 w 3949002"/>
              <a:gd name="connsiteY7" fmla="*/ 2632669 h 2662814"/>
              <a:gd name="connsiteX8" fmla="*/ 3928905 w 3949002"/>
              <a:gd name="connsiteY8" fmla="*/ 2662814 h 2662814"/>
              <a:gd name="connsiteX9" fmla="*/ 3949002 w 3949002"/>
              <a:gd name="connsiteY9" fmla="*/ 2572378 h 2662814"/>
              <a:gd name="connsiteX10" fmla="*/ 3526971 w 3949002"/>
              <a:gd name="connsiteY10" fmla="*/ 2532185 h 2662814"/>
              <a:gd name="connsiteX11" fmla="*/ 3094892 w 3949002"/>
              <a:gd name="connsiteY11" fmla="*/ 2471895 h 2662814"/>
              <a:gd name="connsiteX12" fmla="*/ 2622620 w 3949002"/>
              <a:gd name="connsiteY12" fmla="*/ 2381460 h 2662814"/>
              <a:gd name="connsiteX13" fmla="*/ 2361363 w 3949002"/>
              <a:gd name="connsiteY13" fmla="*/ 2260880 h 2662814"/>
              <a:gd name="connsiteX14" fmla="*/ 2090057 w 3949002"/>
              <a:gd name="connsiteY14" fmla="*/ 2019719 h 2662814"/>
              <a:gd name="connsiteX15" fmla="*/ 1788607 w 3949002"/>
              <a:gd name="connsiteY15" fmla="*/ 1748414 h 2662814"/>
              <a:gd name="connsiteX16" fmla="*/ 1537398 w 3949002"/>
              <a:gd name="connsiteY16" fmla="*/ 1457011 h 2662814"/>
              <a:gd name="connsiteX17" fmla="*/ 1376624 w 3949002"/>
              <a:gd name="connsiteY17" fmla="*/ 1286189 h 2662814"/>
              <a:gd name="connsiteX18" fmla="*/ 1014883 w 3949002"/>
              <a:gd name="connsiteY18" fmla="*/ 1095271 h 2662814"/>
              <a:gd name="connsiteX19" fmla="*/ 653143 w 3949002"/>
              <a:gd name="connsiteY19" fmla="*/ 854110 h 2662814"/>
              <a:gd name="connsiteX20" fmla="*/ 422031 w 3949002"/>
              <a:gd name="connsiteY20" fmla="*/ 643095 h 2662814"/>
              <a:gd name="connsiteX21" fmla="*/ 231112 w 3949002"/>
              <a:gd name="connsiteY21" fmla="*/ 291403 h 2662814"/>
              <a:gd name="connsiteX22" fmla="*/ 160774 w 3949002"/>
              <a:gd name="connsiteY22" fmla="*/ 0 h 2662814"/>
              <a:gd name="connsiteX23" fmla="*/ 0 w 3949002"/>
              <a:gd name="connsiteY23" fmla="*/ 10049 h 26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49002" h="2662814">
                <a:moveTo>
                  <a:pt x="0" y="10049"/>
                </a:moveTo>
                <a:lnTo>
                  <a:pt x="271305" y="643095"/>
                </a:lnTo>
                <a:lnTo>
                  <a:pt x="683288" y="1004836"/>
                </a:lnTo>
                <a:lnTo>
                  <a:pt x="1356527" y="1426866"/>
                </a:lnTo>
                <a:lnTo>
                  <a:pt x="1808703" y="1929284"/>
                </a:lnTo>
                <a:lnTo>
                  <a:pt x="2331218" y="2391508"/>
                </a:lnTo>
                <a:lnTo>
                  <a:pt x="2944167" y="2572378"/>
                </a:lnTo>
                <a:lnTo>
                  <a:pt x="3516923" y="2632669"/>
                </a:lnTo>
                <a:lnTo>
                  <a:pt x="3928905" y="2662814"/>
                </a:lnTo>
                <a:lnTo>
                  <a:pt x="3949002" y="2572378"/>
                </a:lnTo>
                <a:lnTo>
                  <a:pt x="3526971" y="2532185"/>
                </a:lnTo>
                <a:lnTo>
                  <a:pt x="3094892" y="2471895"/>
                </a:lnTo>
                <a:lnTo>
                  <a:pt x="2622620" y="2381460"/>
                </a:lnTo>
                <a:lnTo>
                  <a:pt x="2361363" y="2260880"/>
                </a:lnTo>
                <a:lnTo>
                  <a:pt x="2090057" y="2019719"/>
                </a:lnTo>
                <a:lnTo>
                  <a:pt x="1788607" y="1748414"/>
                </a:lnTo>
                <a:lnTo>
                  <a:pt x="1537398" y="1457011"/>
                </a:lnTo>
                <a:lnTo>
                  <a:pt x="1376624" y="1286189"/>
                </a:lnTo>
                <a:lnTo>
                  <a:pt x="1014883" y="1095271"/>
                </a:lnTo>
                <a:lnTo>
                  <a:pt x="653143" y="854110"/>
                </a:lnTo>
                <a:lnTo>
                  <a:pt x="422031" y="643095"/>
                </a:lnTo>
                <a:lnTo>
                  <a:pt x="231112" y="291403"/>
                </a:lnTo>
                <a:lnTo>
                  <a:pt x="160774" y="0"/>
                </a:lnTo>
                <a:lnTo>
                  <a:pt x="0" y="10049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461468" y="1899138"/>
            <a:ext cx="3999244" cy="2743200"/>
          </a:xfrm>
          <a:custGeom>
            <a:avLst/>
            <a:gdLst>
              <a:gd name="connsiteX0" fmla="*/ 70339 w 3999244"/>
              <a:gd name="connsiteY0" fmla="*/ 0 h 2743200"/>
              <a:gd name="connsiteX1" fmla="*/ 0 w 3999244"/>
              <a:gd name="connsiteY1" fmla="*/ 0 h 2743200"/>
              <a:gd name="connsiteX2" fmla="*/ 150725 w 3999244"/>
              <a:gd name="connsiteY2" fmla="*/ 291403 h 2743200"/>
              <a:gd name="connsiteX3" fmla="*/ 241161 w 3999244"/>
              <a:gd name="connsiteY3" fmla="*/ 542611 h 2743200"/>
              <a:gd name="connsiteX4" fmla="*/ 311499 w 3999244"/>
              <a:gd name="connsiteY4" fmla="*/ 653143 h 2743200"/>
              <a:gd name="connsiteX5" fmla="*/ 693336 w 3999244"/>
              <a:gd name="connsiteY5" fmla="*/ 1004836 h 2743200"/>
              <a:gd name="connsiteX6" fmla="*/ 1014884 w 3999244"/>
              <a:gd name="connsiteY6" fmla="*/ 1225899 h 2743200"/>
              <a:gd name="connsiteX7" fmla="*/ 974690 w 3999244"/>
              <a:gd name="connsiteY7" fmla="*/ 1406770 h 2743200"/>
              <a:gd name="connsiteX8" fmla="*/ 753627 w 3999244"/>
              <a:gd name="connsiteY8" fmla="*/ 1537398 h 2743200"/>
              <a:gd name="connsiteX9" fmla="*/ 683288 w 3999244"/>
              <a:gd name="connsiteY9" fmla="*/ 1808704 h 2743200"/>
              <a:gd name="connsiteX10" fmla="*/ 924448 w 3999244"/>
              <a:gd name="connsiteY10" fmla="*/ 2019719 h 2743200"/>
              <a:gd name="connsiteX11" fmla="*/ 1306286 w 3999244"/>
              <a:gd name="connsiteY11" fmla="*/ 2230735 h 2743200"/>
              <a:gd name="connsiteX12" fmla="*/ 1607736 w 3999244"/>
              <a:gd name="connsiteY12" fmla="*/ 2009671 h 2743200"/>
              <a:gd name="connsiteX13" fmla="*/ 1708220 w 3999244"/>
              <a:gd name="connsiteY13" fmla="*/ 1818752 h 2743200"/>
              <a:gd name="connsiteX14" fmla="*/ 2270928 w 3999244"/>
              <a:gd name="connsiteY14" fmla="*/ 2341266 h 2743200"/>
              <a:gd name="connsiteX15" fmla="*/ 2461846 w 3999244"/>
              <a:gd name="connsiteY15" fmla="*/ 2481943 h 2743200"/>
              <a:gd name="connsiteX16" fmla="*/ 3024554 w 3999244"/>
              <a:gd name="connsiteY16" fmla="*/ 2622620 h 2743200"/>
              <a:gd name="connsiteX17" fmla="*/ 3778180 w 3999244"/>
              <a:gd name="connsiteY17" fmla="*/ 2723104 h 2743200"/>
              <a:gd name="connsiteX18" fmla="*/ 3999244 w 3999244"/>
              <a:gd name="connsiteY18" fmla="*/ 2743200 h 2743200"/>
              <a:gd name="connsiteX19" fmla="*/ 3999244 w 3999244"/>
              <a:gd name="connsiteY19" fmla="*/ 2652765 h 2743200"/>
              <a:gd name="connsiteX20" fmla="*/ 3084844 w 3999244"/>
              <a:gd name="connsiteY20" fmla="*/ 2572378 h 2743200"/>
              <a:gd name="connsiteX21" fmla="*/ 2381459 w 3999244"/>
              <a:gd name="connsiteY21" fmla="*/ 2361363 h 2743200"/>
              <a:gd name="connsiteX22" fmla="*/ 1818752 w 3999244"/>
              <a:gd name="connsiteY22" fmla="*/ 1858946 h 2743200"/>
              <a:gd name="connsiteX23" fmla="*/ 1457011 w 3999244"/>
              <a:gd name="connsiteY23" fmla="*/ 1426866 h 2743200"/>
              <a:gd name="connsiteX24" fmla="*/ 974690 w 3999244"/>
              <a:gd name="connsiteY24" fmla="*/ 1125416 h 2743200"/>
              <a:gd name="connsiteX25" fmla="*/ 562708 w 3999244"/>
              <a:gd name="connsiteY25" fmla="*/ 813917 h 2743200"/>
              <a:gd name="connsiteX26" fmla="*/ 371789 w 3999244"/>
              <a:gd name="connsiteY26" fmla="*/ 612950 h 2743200"/>
              <a:gd name="connsiteX27" fmla="*/ 221064 w 3999244"/>
              <a:gd name="connsiteY27" fmla="*/ 281354 h 2743200"/>
              <a:gd name="connsiteX28" fmla="*/ 70339 w 3999244"/>
              <a:gd name="connsiteY28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99244" h="2743200">
                <a:moveTo>
                  <a:pt x="70339" y="0"/>
                </a:moveTo>
                <a:lnTo>
                  <a:pt x="0" y="0"/>
                </a:lnTo>
                <a:lnTo>
                  <a:pt x="150725" y="291403"/>
                </a:lnTo>
                <a:lnTo>
                  <a:pt x="241161" y="542611"/>
                </a:lnTo>
                <a:lnTo>
                  <a:pt x="311499" y="653143"/>
                </a:lnTo>
                <a:lnTo>
                  <a:pt x="693336" y="1004836"/>
                </a:lnTo>
                <a:lnTo>
                  <a:pt x="1014884" y="1225899"/>
                </a:lnTo>
                <a:lnTo>
                  <a:pt x="974690" y="1406770"/>
                </a:lnTo>
                <a:lnTo>
                  <a:pt x="753627" y="1537398"/>
                </a:lnTo>
                <a:lnTo>
                  <a:pt x="683288" y="1808704"/>
                </a:lnTo>
                <a:lnTo>
                  <a:pt x="924448" y="2019719"/>
                </a:lnTo>
                <a:lnTo>
                  <a:pt x="1306286" y="2230735"/>
                </a:lnTo>
                <a:lnTo>
                  <a:pt x="1607736" y="2009671"/>
                </a:lnTo>
                <a:lnTo>
                  <a:pt x="1708220" y="1818752"/>
                </a:lnTo>
                <a:lnTo>
                  <a:pt x="2270928" y="2341266"/>
                </a:lnTo>
                <a:lnTo>
                  <a:pt x="2461846" y="2481943"/>
                </a:lnTo>
                <a:lnTo>
                  <a:pt x="3024554" y="2622620"/>
                </a:lnTo>
                <a:lnTo>
                  <a:pt x="3778180" y="2723104"/>
                </a:lnTo>
                <a:lnTo>
                  <a:pt x="3999244" y="2743200"/>
                </a:lnTo>
                <a:lnTo>
                  <a:pt x="3999244" y="2652765"/>
                </a:lnTo>
                <a:lnTo>
                  <a:pt x="3084844" y="2572378"/>
                </a:lnTo>
                <a:lnTo>
                  <a:pt x="2381459" y="2361363"/>
                </a:lnTo>
                <a:lnTo>
                  <a:pt x="1818752" y="1858946"/>
                </a:lnTo>
                <a:lnTo>
                  <a:pt x="1457011" y="1426866"/>
                </a:lnTo>
                <a:lnTo>
                  <a:pt x="974690" y="1125416"/>
                </a:lnTo>
                <a:lnTo>
                  <a:pt x="562708" y="813917"/>
                </a:lnTo>
                <a:lnTo>
                  <a:pt x="371789" y="612950"/>
                </a:lnTo>
                <a:lnTo>
                  <a:pt x="221064" y="281354"/>
                </a:lnTo>
                <a:lnTo>
                  <a:pt x="70339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371033" y="1899138"/>
            <a:ext cx="4119824" cy="2803491"/>
          </a:xfrm>
          <a:custGeom>
            <a:avLst/>
            <a:gdLst>
              <a:gd name="connsiteX0" fmla="*/ 0 w 4119824"/>
              <a:gd name="connsiteY0" fmla="*/ 10049 h 2803491"/>
              <a:gd name="connsiteX1" fmla="*/ 231112 w 4119824"/>
              <a:gd name="connsiteY1" fmla="*/ 432080 h 2803491"/>
              <a:gd name="connsiteX2" fmla="*/ 482321 w 4119824"/>
              <a:gd name="connsiteY2" fmla="*/ 823965 h 2803491"/>
              <a:gd name="connsiteX3" fmla="*/ 1045029 w 4119824"/>
              <a:gd name="connsiteY3" fmla="*/ 1215851 h 2803491"/>
              <a:gd name="connsiteX4" fmla="*/ 994787 w 4119824"/>
              <a:gd name="connsiteY4" fmla="*/ 1386673 h 2803491"/>
              <a:gd name="connsiteX5" fmla="*/ 803868 w 4119824"/>
              <a:gd name="connsiteY5" fmla="*/ 1557495 h 2803491"/>
              <a:gd name="connsiteX6" fmla="*/ 753626 w 4119824"/>
              <a:gd name="connsiteY6" fmla="*/ 1939332 h 2803491"/>
              <a:gd name="connsiteX7" fmla="*/ 1195754 w 4119824"/>
              <a:gd name="connsiteY7" fmla="*/ 2240783 h 2803491"/>
              <a:gd name="connsiteX8" fmla="*/ 1858945 w 4119824"/>
              <a:gd name="connsiteY8" fmla="*/ 2502040 h 2803491"/>
              <a:gd name="connsiteX9" fmla="*/ 2341266 w 4119824"/>
              <a:gd name="connsiteY9" fmla="*/ 2391508 h 2803491"/>
              <a:gd name="connsiteX10" fmla="*/ 2592475 w 4119824"/>
              <a:gd name="connsiteY10" fmla="*/ 2582427 h 2803491"/>
              <a:gd name="connsiteX11" fmla="*/ 3557116 w 4119824"/>
              <a:gd name="connsiteY11" fmla="*/ 2713055 h 2803491"/>
              <a:gd name="connsiteX12" fmla="*/ 4119824 w 4119824"/>
              <a:gd name="connsiteY12" fmla="*/ 2803491 h 2803491"/>
              <a:gd name="connsiteX13" fmla="*/ 4089679 w 4119824"/>
              <a:gd name="connsiteY13" fmla="*/ 2471895 h 2803491"/>
              <a:gd name="connsiteX14" fmla="*/ 3044651 w 4119824"/>
              <a:gd name="connsiteY14" fmla="*/ 2391508 h 2803491"/>
              <a:gd name="connsiteX15" fmla="*/ 2733152 w 4119824"/>
              <a:gd name="connsiteY15" fmla="*/ 2301073 h 2803491"/>
              <a:gd name="connsiteX16" fmla="*/ 2200589 w 4119824"/>
              <a:gd name="connsiteY16" fmla="*/ 1919236 h 2803491"/>
              <a:gd name="connsiteX17" fmla="*/ 1939332 w 4119824"/>
              <a:gd name="connsiteY17" fmla="*/ 1668027 h 2803491"/>
              <a:gd name="connsiteX18" fmla="*/ 1919235 w 4119824"/>
              <a:gd name="connsiteY18" fmla="*/ 1376625 h 2803491"/>
              <a:gd name="connsiteX19" fmla="*/ 1728316 w 4119824"/>
              <a:gd name="connsiteY19" fmla="*/ 1125416 h 2803491"/>
              <a:gd name="connsiteX20" fmla="*/ 1386672 w 4119824"/>
              <a:gd name="connsiteY20" fmla="*/ 1045029 h 2803491"/>
              <a:gd name="connsiteX21" fmla="*/ 1135464 w 4119824"/>
              <a:gd name="connsiteY21" fmla="*/ 1004836 h 2803491"/>
              <a:gd name="connsiteX22" fmla="*/ 723481 w 4119824"/>
              <a:gd name="connsiteY22" fmla="*/ 733530 h 2803491"/>
              <a:gd name="connsiteX23" fmla="*/ 542611 w 4119824"/>
              <a:gd name="connsiteY23" fmla="*/ 482321 h 2803491"/>
              <a:gd name="connsiteX24" fmla="*/ 422031 w 4119824"/>
              <a:gd name="connsiteY24" fmla="*/ 190919 h 2803491"/>
              <a:gd name="connsiteX25" fmla="*/ 411982 w 4119824"/>
              <a:gd name="connsiteY25" fmla="*/ 0 h 2803491"/>
              <a:gd name="connsiteX26" fmla="*/ 0 w 4119824"/>
              <a:gd name="connsiteY26" fmla="*/ 10049 h 280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19824" h="2803491">
                <a:moveTo>
                  <a:pt x="0" y="10049"/>
                </a:moveTo>
                <a:lnTo>
                  <a:pt x="231112" y="432080"/>
                </a:lnTo>
                <a:lnTo>
                  <a:pt x="482321" y="823965"/>
                </a:lnTo>
                <a:lnTo>
                  <a:pt x="1045029" y="1215851"/>
                </a:lnTo>
                <a:lnTo>
                  <a:pt x="994787" y="1386673"/>
                </a:lnTo>
                <a:lnTo>
                  <a:pt x="803868" y="1557495"/>
                </a:lnTo>
                <a:lnTo>
                  <a:pt x="753626" y="1939332"/>
                </a:lnTo>
                <a:lnTo>
                  <a:pt x="1195754" y="2240783"/>
                </a:lnTo>
                <a:lnTo>
                  <a:pt x="1858945" y="2502040"/>
                </a:lnTo>
                <a:lnTo>
                  <a:pt x="2341266" y="2391508"/>
                </a:lnTo>
                <a:lnTo>
                  <a:pt x="2592475" y="2582427"/>
                </a:lnTo>
                <a:lnTo>
                  <a:pt x="3557116" y="2713055"/>
                </a:lnTo>
                <a:lnTo>
                  <a:pt x="4119824" y="2803491"/>
                </a:lnTo>
                <a:lnTo>
                  <a:pt x="4089679" y="2471895"/>
                </a:lnTo>
                <a:lnTo>
                  <a:pt x="3044651" y="2391508"/>
                </a:lnTo>
                <a:lnTo>
                  <a:pt x="2733152" y="2301073"/>
                </a:lnTo>
                <a:lnTo>
                  <a:pt x="2200589" y="1919236"/>
                </a:lnTo>
                <a:lnTo>
                  <a:pt x="1939332" y="1668027"/>
                </a:lnTo>
                <a:lnTo>
                  <a:pt x="1919235" y="1376625"/>
                </a:lnTo>
                <a:lnTo>
                  <a:pt x="1728316" y="1125416"/>
                </a:lnTo>
                <a:lnTo>
                  <a:pt x="1386672" y="1045029"/>
                </a:lnTo>
                <a:lnTo>
                  <a:pt x="1135464" y="1004836"/>
                </a:lnTo>
                <a:lnTo>
                  <a:pt x="723481" y="733530"/>
                </a:lnTo>
                <a:lnTo>
                  <a:pt x="542611" y="482321"/>
                </a:lnTo>
                <a:lnTo>
                  <a:pt x="422031" y="190919"/>
                </a:lnTo>
                <a:lnTo>
                  <a:pt x="411982" y="0"/>
                </a:lnTo>
                <a:lnTo>
                  <a:pt x="0" y="10049"/>
                </a:lnTo>
                <a:close/>
              </a:path>
            </a:pathLst>
          </a:custGeom>
          <a:noFill/>
          <a:ln w="19050" cap="flat" cmpd="sng" algn="ctr">
            <a:solidFill>
              <a:srgbClr val="00999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5235191" y="4491613"/>
            <a:ext cx="391886" cy="864158"/>
          </a:xfrm>
          <a:custGeom>
            <a:avLst/>
            <a:gdLst>
              <a:gd name="connsiteX0" fmla="*/ 231112 w 391886"/>
              <a:gd name="connsiteY0" fmla="*/ 0 h 864158"/>
              <a:gd name="connsiteX1" fmla="*/ 60290 w 391886"/>
              <a:gd name="connsiteY1" fmla="*/ 200967 h 864158"/>
              <a:gd name="connsiteX2" fmla="*/ 20097 w 391886"/>
              <a:gd name="connsiteY2" fmla="*/ 492369 h 864158"/>
              <a:gd name="connsiteX3" fmla="*/ 0 w 391886"/>
              <a:gd name="connsiteY3" fmla="*/ 773723 h 864158"/>
              <a:gd name="connsiteX4" fmla="*/ 170822 w 391886"/>
              <a:gd name="connsiteY4" fmla="*/ 864158 h 864158"/>
              <a:gd name="connsiteX5" fmla="*/ 341644 w 391886"/>
              <a:gd name="connsiteY5" fmla="*/ 864158 h 864158"/>
              <a:gd name="connsiteX6" fmla="*/ 391886 w 391886"/>
              <a:gd name="connsiteY6" fmla="*/ 653143 h 864158"/>
              <a:gd name="connsiteX7" fmla="*/ 311499 w 391886"/>
              <a:gd name="connsiteY7" fmla="*/ 361741 h 864158"/>
              <a:gd name="connsiteX8" fmla="*/ 371789 w 391886"/>
              <a:gd name="connsiteY8" fmla="*/ 60290 h 864158"/>
              <a:gd name="connsiteX9" fmla="*/ 231112 w 391886"/>
              <a:gd name="connsiteY9" fmla="*/ 0 h 8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886" h="864158">
                <a:moveTo>
                  <a:pt x="231112" y="0"/>
                </a:moveTo>
                <a:lnTo>
                  <a:pt x="60290" y="200967"/>
                </a:lnTo>
                <a:lnTo>
                  <a:pt x="20097" y="492369"/>
                </a:lnTo>
                <a:lnTo>
                  <a:pt x="0" y="773723"/>
                </a:lnTo>
                <a:lnTo>
                  <a:pt x="170822" y="864158"/>
                </a:lnTo>
                <a:lnTo>
                  <a:pt x="341644" y="864158"/>
                </a:lnTo>
                <a:lnTo>
                  <a:pt x="391886" y="653143"/>
                </a:lnTo>
                <a:lnTo>
                  <a:pt x="311499" y="361741"/>
                </a:lnTo>
                <a:lnTo>
                  <a:pt x="371789" y="60290"/>
                </a:lnTo>
                <a:lnTo>
                  <a:pt x="231112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727560" y="5677319"/>
            <a:ext cx="371789" cy="311499"/>
          </a:xfrm>
          <a:custGeom>
            <a:avLst/>
            <a:gdLst>
              <a:gd name="connsiteX0" fmla="*/ 120581 w 371789"/>
              <a:gd name="connsiteY0" fmla="*/ 0 h 311499"/>
              <a:gd name="connsiteX1" fmla="*/ 0 w 371789"/>
              <a:gd name="connsiteY1" fmla="*/ 130628 h 311499"/>
              <a:gd name="connsiteX2" fmla="*/ 50242 w 371789"/>
              <a:gd name="connsiteY2" fmla="*/ 231112 h 311499"/>
              <a:gd name="connsiteX3" fmla="*/ 211016 w 371789"/>
              <a:gd name="connsiteY3" fmla="*/ 311499 h 311499"/>
              <a:gd name="connsiteX4" fmla="*/ 371789 w 371789"/>
              <a:gd name="connsiteY4" fmla="*/ 251208 h 311499"/>
              <a:gd name="connsiteX5" fmla="*/ 331596 w 371789"/>
              <a:gd name="connsiteY5" fmla="*/ 100483 h 311499"/>
              <a:gd name="connsiteX6" fmla="*/ 120581 w 371789"/>
              <a:gd name="connsiteY6" fmla="*/ 0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89" h="311499">
                <a:moveTo>
                  <a:pt x="120581" y="0"/>
                </a:moveTo>
                <a:lnTo>
                  <a:pt x="0" y="130628"/>
                </a:lnTo>
                <a:lnTo>
                  <a:pt x="50242" y="231112"/>
                </a:lnTo>
                <a:lnTo>
                  <a:pt x="211016" y="311499"/>
                </a:lnTo>
                <a:lnTo>
                  <a:pt x="371789" y="251208"/>
                </a:lnTo>
                <a:lnTo>
                  <a:pt x="331596" y="100483"/>
                </a:lnTo>
                <a:lnTo>
                  <a:pt x="12058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602145" y="2512088"/>
            <a:ext cx="733530" cy="834013"/>
          </a:xfrm>
          <a:custGeom>
            <a:avLst/>
            <a:gdLst>
              <a:gd name="connsiteX0" fmla="*/ 50242 w 733530"/>
              <a:gd name="connsiteY0" fmla="*/ 0 h 834013"/>
              <a:gd name="connsiteX1" fmla="*/ 60290 w 733530"/>
              <a:gd name="connsiteY1" fmla="*/ 40193 h 834013"/>
              <a:gd name="connsiteX2" fmla="*/ 70339 w 733530"/>
              <a:gd name="connsiteY2" fmla="*/ 70338 h 834013"/>
              <a:gd name="connsiteX3" fmla="*/ 160774 w 733530"/>
              <a:gd name="connsiteY3" fmla="*/ 221064 h 834013"/>
              <a:gd name="connsiteX4" fmla="*/ 331596 w 733530"/>
              <a:gd name="connsiteY4" fmla="*/ 361741 h 834013"/>
              <a:gd name="connsiteX5" fmla="*/ 612950 w 733530"/>
              <a:gd name="connsiteY5" fmla="*/ 532563 h 834013"/>
              <a:gd name="connsiteX6" fmla="*/ 733530 w 733530"/>
              <a:gd name="connsiteY6" fmla="*/ 622998 h 834013"/>
              <a:gd name="connsiteX7" fmla="*/ 673240 w 733530"/>
              <a:gd name="connsiteY7" fmla="*/ 743578 h 834013"/>
              <a:gd name="connsiteX8" fmla="*/ 572756 w 733530"/>
              <a:gd name="connsiteY8" fmla="*/ 834013 h 834013"/>
              <a:gd name="connsiteX9" fmla="*/ 522514 w 733530"/>
              <a:gd name="connsiteY9" fmla="*/ 683288 h 834013"/>
              <a:gd name="connsiteX10" fmla="*/ 361741 w 733530"/>
              <a:gd name="connsiteY10" fmla="*/ 512466 h 834013"/>
              <a:gd name="connsiteX11" fmla="*/ 100484 w 733530"/>
              <a:gd name="connsiteY11" fmla="*/ 331596 h 834013"/>
              <a:gd name="connsiteX12" fmla="*/ 0 w 733530"/>
              <a:gd name="connsiteY12" fmla="*/ 110532 h 834013"/>
              <a:gd name="connsiteX13" fmla="*/ 50242 w 733530"/>
              <a:gd name="connsiteY13" fmla="*/ 0 h 8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530" h="834013">
                <a:moveTo>
                  <a:pt x="50242" y="0"/>
                </a:moveTo>
                <a:cubicBezTo>
                  <a:pt x="53591" y="13398"/>
                  <a:pt x="56496" y="26914"/>
                  <a:pt x="60290" y="40193"/>
                </a:cubicBezTo>
                <a:cubicBezTo>
                  <a:pt x="63200" y="50377"/>
                  <a:pt x="70339" y="70338"/>
                  <a:pt x="70339" y="70338"/>
                </a:cubicBezTo>
                <a:lnTo>
                  <a:pt x="160774" y="221064"/>
                </a:lnTo>
                <a:lnTo>
                  <a:pt x="331596" y="361741"/>
                </a:lnTo>
                <a:lnTo>
                  <a:pt x="612950" y="532563"/>
                </a:lnTo>
                <a:lnTo>
                  <a:pt x="733530" y="622998"/>
                </a:lnTo>
                <a:lnTo>
                  <a:pt x="673240" y="743578"/>
                </a:lnTo>
                <a:lnTo>
                  <a:pt x="572756" y="834013"/>
                </a:lnTo>
                <a:lnTo>
                  <a:pt x="522514" y="683288"/>
                </a:lnTo>
                <a:lnTo>
                  <a:pt x="361741" y="512466"/>
                </a:lnTo>
                <a:lnTo>
                  <a:pt x="100484" y="331596"/>
                </a:lnTo>
                <a:lnTo>
                  <a:pt x="0" y="110532"/>
                </a:lnTo>
                <a:lnTo>
                  <a:pt x="50242" y="0"/>
                </a:lnTo>
                <a:close/>
              </a:path>
            </a:pathLst>
          </a:custGeom>
          <a:solidFill>
            <a:srgbClr val="99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6248400" y="2209800"/>
            <a:ext cx="463061" cy="864159"/>
          </a:xfrm>
          <a:custGeom>
            <a:avLst/>
            <a:gdLst>
              <a:gd name="connsiteX0" fmla="*/ 0 w 844061"/>
              <a:gd name="connsiteY0" fmla="*/ 231113 h 864159"/>
              <a:gd name="connsiteX1" fmla="*/ 200967 w 844061"/>
              <a:gd name="connsiteY1" fmla="*/ 30146 h 864159"/>
              <a:gd name="connsiteX2" fmla="*/ 622998 w 844061"/>
              <a:gd name="connsiteY2" fmla="*/ 0 h 864159"/>
              <a:gd name="connsiteX3" fmla="*/ 844061 w 844061"/>
              <a:gd name="connsiteY3" fmla="*/ 160774 h 864159"/>
              <a:gd name="connsiteX4" fmla="*/ 733529 w 844061"/>
              <a:gd name="connsiteY4" fmla="*/ 602902 h 864159"/>
              <a:gd name="connsiteX5" fmla="*/ 612949 w 844061"/>
              <a:gd name="connsiteY5" fmla="*/ 864159 h 864159"/>
              <a:gd name="connsiteX6" fmla="*/ 492369 w 844061"/>
              <a:gd name="connsiteY6" fmla="*/ 723482 h 864159"/>
              <a:gd name="connsiteX7" fmla="*/ 522514 w 844061"/>
              <a:gd name="connsiteY7" fmla="*/ 331596 h 864159"/>
              <a:gd name="connsiteX8" fmla="*/ 291402 w 844061"/>
              <a:gd name="connsiteY8" fmla="*/ 211016 h 864159"/>
              <a:gd name="connsiteX9" fmla="*/ 0 w 844061"/>
              <a:gd name="connsiteY9" fmla="*/ 231113 h 8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4061" h="864159">
                <a:moveTo>
                  <a:pt x="0" y="231113"/>
                </a:moveTo>
                <a:lnTo>
                  <a:pt x="200967" y="30146"/>
                </a:lnTo>
                <a:lnTo>
                  <a:pt x="622998" y="0"/>
                </a:lnTo>
                <a:lnTo>
                  <a:pt x="844061" y="160774"/>
                </a:lnTo>
                <a:lnTo>
                  <a:pt x="733529" y="602902"/>
                </a:lnTo>
                <a:lnTo>
                  <a:pt x="612949" y="864159"/>
                </a:lnTo>
                <a:lnTo>
                  <a:pt x="492369" y="723482"/>
                </a:lnTo>
                <a:lnTo>
                  <a:pt x="522514" y="331596"/>
                </a:lnTo>
                <a:lnTo>
                  <a:pt x="291402" y="211016"/>
                </a:lnTo>
                <a:lnTo>
                  <a:pt x="0" y="231113"/>
                </a:lnTo>
                <a:close/>
              </a:path>
            </a:pathLst>
          </a:custGeom>
          <a:solidFill>
            <a:srgbClr val="99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143794" y="4114006"/>
            <a:ext cx="5181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819400" y="6400800"/>
            <a:ext cx="5943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/>
          <p:nvPr/>
        </p:nvSpPr>
        <p:spPr bwMode="auto">
          <a:xfrm>
            <a:off x="3886200" y="5715000"/>
            <a:ext cx="533400" cy="533400"/>
          </a:xfrm>
          <a:prstGeom prst="rect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 rot="5400000">
            <a:off x="6059091" y="4076303"/>
            <a:ext cx="4647406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Freeform 43"/>
          <p:cNvSpPr/>
          <p:nvPr/>
        </p:nvSpPr>
        <p:spPr bwMode="auto">
          <a:xfrm rot="3972459">
            <a:off x="6127612" y="2515580"/>
            <a:ext cx="371789" cy="311499"/>
          </a:xfrm>
          <a:custGeom>
            <a:avLst/>
            <a:gdLst>
              <a:gd name="connsiteX0" fmla="*/ 120581 w 371789"/>
              <a:gd name="connsiteY0" fmla="*/ 0 h 311499"/>
              <a:gd name="connsiteX1" fmla="*/ 0 w 371789"/>
              <a:gd name="connsiteY1" fmla="*/ 130628 h 311499"/>
              <a:gd name="connsiteX2" fmla="*/ 50242 w 371789"/>
              <a:gd name="connsiteY2" fmla="*/ 231112 h 311499"/>
              <a:gd name="connsiteX3" fmla="*/ 211016 w 371789"/>
              <a:gd name="connsiteY3" fmla="*/ 311499 h 311499"/>
              <a:gd name="connsiteX4" fmla="*/ 371789 w 371789"/>
              <a:gd name="connsiteY4" fmla="*/ 251208 h 311499"/>
              <a:gd name="connsiteX5" fmla="*/ 331596 w 371789"/>
              <a:gd name="connsiteY5" fmla="*/ 100483 h 311499"/>
              <a:gd name="connsiteX6" fmla="*/ 120581 w 371789"/>
              <a:gd name="connsiteY6" fmla="*/ 0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89" h="311499">
                <a:moveTo>
                  <a:pt x="120581" y="0"/>
                </a:moveTo>
                <a:lnTo>
                  <a:pt x="0" y="130628"/>
                </a:lnTo>
                <a:lnTo>
                  <a:pt x="50242" y="231112"/>
                </a:lnTo>
                <a:lnTo>
                  <a:pt x="211016" y="311499"/>
                </a:lnTo>
                <a:lnTo>
                  <a:pt x="371789" y="251208"/>
                </a:lnTo>
                <a:lnTo>
                  <a:pt x="331596" y="100483"/>
                </a:lnTo>
                <a:lnTo>
                  <a:pt x="12058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772400" y="4800600"/>
            <a:ext cx="609600" cy="1447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914400" y="1828800"/>
            <a:ext cx="2819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 Features</a:t>
            </a:r>
          </a:p>
          <a:p>
            <a:pPr marL="447675" indent="-447675" eaLnBrk="1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Font typeface="Wingdings" pitchFamily="2" charset="2"/>
              <a:buChar char="n"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n-lt"/>
              </a:rPr>
              <a:t>Steep Slopes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Wetlands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Floodplain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Manmade Features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Roadways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Parks/Trails</a:t>
            </a:r>
          </a:p>
          <a:p>
            <a:pPr marL="447675" indent="-447675" eaLnBrk="1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Font typeface="Wingdings" pitchFamily="2" charset="2"/>
              <a:buChar char="n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Institutional </a:t>
            </a:r>
            <a:r>
              <a:rPr lang="en-US" sz="2000" kern="0" dirty="0" smtClean="0">
                <a:solidFill>
                  <a:srgbClr val="F8F8F8"/>
                </a:solidFill>
                <a:latin typeface="+mn-lt"/>
              </a:rPr>
              <a:t>Uses</a:t>
            </a:r>
          </a:p>
          <a:p>
            <a:pPr marL="447675" indent="-447675" eaLnBrk="1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Font typeface="Wingdings" pitchFamily="2" charset="2"/>
              <a:buChar char="n"/>
              <a:defRPr/>
            </a:pPr>
            <a:r>
              <a:rPr lang="en-US" sz="2000" kern="0" dirty="0" smtClean="0">
                <a:solidFill>
                  <a:srgbClr val="F8F8F8"/>
                </a:solidFill>
                <a:latin typeface="+mn-lt"/>
              </a:rPr>
              <a:t>Commercial Areas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rot="5400000">
            <a:off x="5942806" y="4114006"/>
            <a:ext cx="5181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743200" y="4419600"/>
            <a:ext cx="9906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2895600" y="4876800"/>
            <a:ext cx="5181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V="1">
            <a:off x="2971800" y="3886200"/>
            <a:ext cx="541020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3581400" y="571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Rectangle 48"/>
          <p:cNvSpPr/>
          <p:nvPr/>
        </p:nvSpPr>
        <p:spPr bwMode="auto">
          <a:xfrm rot="5400000">
            <a:off x="7239000" y="5715000"/>
            <a:ext cx="304800" cy="76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3505200" y="5334000"/>
            <a:ext cx="35052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 flipV="1">
            <a:off x="3048000" y="2362200"/>
            <a:ext cx="350520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 flipV="1">
            <a:off x="2286000" y="2590800"/>
            <a:ext cx="26670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2667000" y="3276600"/>
            <a:ext cx="2895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2743200" y="3657600"/>
            <a:ext cx="2381459" cy="1808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36" grpId="0" animBg="1"/>
      <p:bldP spid="44" grpId="0" animBg="1"/>
      <p:bldP spid="1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dirty="0" smtClean="0"/>
              <a:t>Putting it All Together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733800" y="1905000"/>
            <a:ext cx="47244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541855" y="1899138"/>
            <a:ext cx="3949002" cy="2662814"/>
          </a:xfrm>
          <a:custGeom>
            <a:avLst/>
            <a:gdLst>
              <a:gd name="connsiteX0" fmla="*/ 0 w 3949002"/>
              <a:gd name="connsiteY0" fmla="*/ 10049 h 2662814"/>
              <a:gd name="connsiteX1" fmla="*/ 271305 w 3949002"/>
              <a:gd name="connsiteY1" fmla="*/ 643095 h 2662814"/>
              <a:gd name="connsiteX2" fmla="*/ 683288 w 3949002"/>
              <a:gd name="connsiteY2" fmla="*/ 1004836 h 2662814"/>
              <a:gd name="connsiteX3" fmla="*/ 1356527 w 3949002"/>
              <a:gd name="connsiteY3" fmla="*/ 1426866 h 2662814"/>
              <a:gd name="connsiteX4" fmla="*/ 1808703 w 3949002"/>
              <a:gd name="connsiteY4" fmla="*/ 1929284 h 2662814"/>
              <a:gd name="connsiteX5" fmla="*/ 2331218 w 3949002"/>
              <a:gd name="connsiteY5" fmla="*/ 2391508 h 2662814"/>
              <a:gd name="connsiteX6" fmla="*/ 2944167 w 3949002"/>
              <a:gd name="connsiteY6" fmla="*/ 2572378 h 2662814"/>
              <a:gd name="connsiteX7" fmla="*/ 3516923 w 3949002"/>
              <a:gd name="connsiteY7" fmla="*/ 2632669 h 2662814"/>
              <a:gd name="connsiteX8" fmla="*/ 3928905 w 3949002"/>
              <a:gd name="connsiteY8" fmla="*/ 2662814 h 2662814"/>
              <a:gd name="connsiteX9" fmla="*/ 3949002 w 3949002"/>
              <a:gd name="connsiteY9" fmla="*/ 2572378 h 2662814"/>
              <a:gd name="connsiteX10" fmla="*/ 3526971 w 3949002"/>
              <a:gd name="connsiteY10" fmla="*/ 2532185 h 2662814"/>
              <a:gd name="connsiteX11" fmla="*/ 3094892 w 3949002"/>
              <a:gd name="connsiteY11" fmla="*/ 2471895 h 2662814"/>
              <a:gd name="connsiteX12" fmla="*/ 2622620 w 3949002"/>
              <a:gd name="connsiteY12" fmla="*/ 2381460 h 2662814"/>
              <a:gd name="connsiteX13" fmla="*/ 2361363 w 3949002"/>
              <a:gd name="connsiteY13" fmla="*/ 2260880 h 2662814"/>
              <a:gd name="connsiteX14" fmla="*/ 2090057 w 3949002"/>
              <a:gd name="connsiteY14" fmla="*/ 2019719 h 2662814"/>
              <a:gd name="connsiteX15" fmla="*/ 1788607 w 3949002"/>
              <a:gd name="connsiteY15" fmla="*/ 1748414 h 2662814"/>
              <a:gd name="connsiteX16" fmla="*/ 1537398 w 3949002"/>
              <a:gd name="connsiteY16" fmla="*/ 1457011 h 2662814"/>
              <a:gd name="connsiteX17" fmla="*/ 1376624 w 3949002"/>
              <a:gd name="connsiteY17" fmla="*/ 1286189 h 2662814"/>
              <a:gd name="connsiteX18" fmla="*/ 1014883 w 3949002"/>
              <a:gd name="connsiteY18" fmla="*/ 1095271 h 2662814"/>
              <a:gd name="connsiteX19" fmla="*/ 653143 w 3949002"/>
              <a:gd name="connsiteY19" fmla="*/ 854110 h 2662814"/>
              <a:gd name="connsiteX20" fmla="*/ 422031 w 3949002"/>
              <a:gd name="connsiteY20" fmla="*/ 643095 h 2662814"/>
              <a:gd name="connsiteX21" fmla="*/ 231112 w 3949002"/>
              <a:gd name="connsiteY21" fmla="*/ 291403 h 2662814"/>
              <a:gd name="connsiteX22" fmla="*/ 160774 w 3949002"/>
              <a:gd name="connsiteY22" fmla="*/ 0 h 2662814"/>
              <a:gd name="connsiteX23" fmla="*/ 0 w 3949002"/>
              <a:gd name="connsiteY23" fmla="*/ 10049 h 26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49002" h="2662814">
                <a:moveTo>
                  <a:pt x="0" y="10049"/>
                </a:moveTo>
                <a:lnTo>
                  <a:pt x="271305" y="643095"/>
                </a:lnTo>
                <a:lnTo>
                  <a:pt x="683288" y="1004836"/>
                </a:lnTo>
                <a:lnTo>
                  <a:pt x="1356527" y="1426866"/>
                </a:lnTo>
                <a:lnTo>
                  <a:pt x="1808703" y="1929284"/>
                </a:lnTo>
                <a:lnTo>
                  <a:pt x="2331218" y="2391508"/>
                </a:lnTo>
                <a:lnTo>
                  <a:pt x="2944167" y="2572378"/>
                </a:lnTo>
                <a:lnTo>
                  <a:pt x="3516923" y="2632669"/>
                </a:lnTo>
                <a:lnTo>
                  <a:pt x="3928905" y="2662814"/>
                </a:lnTo>
                <a:lnTo>
                  <a:pt x="3949002" y="2572378"/>
                </a:lnTo>
                <a:lnTo>
                  <a:pt x="3526971" y="2532185"/>
                </a:lnTo>
                <a:lnTo>
                  <a:pt x="3094892" y="2471895"/>
                </a:lnTo>
                <a:lnTo>
                  <a:pt x="2622620" y="2381460"/>
                </a:lnTo>
                <a:lnTo>
                  <a:pt x="2361363" y="2260880"/>
                </a:lnTo>
                <a:lnTo>
                  <a:pt x="2090057" y="2019719"/>
                </a:lnTo>
                <a:lnTo>
                  <a:pt x="1788607" y="1748414"/>
                </a:lnTo>
                <a:lnTo>
                  <a:pt x="1537398" y="1457011"/>
                </a:lnTo>
                <a:lnTo>
                  <a:pt x="1376624" y="1286189"/>
                </a:lnTo>
                <a:lnTo>
                  <a:pt x="1014883" y="1095271"/>
                </a:lnTo>
                <a:lnTo>
                  <a:pt x="653143" y="854110"/>
                </a:lnTo>
                <a:lnTo>
                  <a:pt x="422031" y="643095"/>
                </a:lnTo>
                <a:lnTo>
                  <a:pt x="231112" y="291403"/>
                </a:lnTo>
                <a:lnTo>
                  <a:pt x="160774" y="0"/>
                </a:lnTo>
                <a:lnTo>
                  <a:pt x="0" y="10049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461468" y="1899138"/>
            <a:ext cx="3999244" cy="2743200"/>
          </a:xfrm>
          <a:custGeom>
            <a:avLst/>
            <a:gdLst>
              <a:gd name="connsiteX0" fmla="*/ 70339 w 3999244"/>
              <a:gd name="connsiteY0" fmla="*/ 0 h 2743200"/>
              <a:gd name="connsiteX1" fmla="*/ 0 w 3999244"/>
              <a:gd name="connsiteY1" fmla="*/ 0 h 2743200"/>
              <a:gd name="connsiteX2" fmla="*/ 150725 w 3999244"/>
              <a:gd name="connsiteY2" fmla="*/ 291403 h 2743200"/>
              <a:gd name="connsiteX3" fmla="*/ 241161 w 3999244"/>
              <a:gd name="connsiteY3" fmla="*/ 542611 h 2743200"/>
              <a:gd name="connsiteX4" fmla="*/ 311499 w 3999244"/>
              <a:gd name="connsiteY4" fmla="*/ 653143 h 2743200"/>
              <a:gd name="connsiteX5" fmla="*/ 693336 w 3999244"/>
              <a:gd name="connsiteY5" fmla="*/ 1004836 h 2743200"/>
              <a:gd name="connsiteX6" fmla="*/ 1014884 w 3999244"/>
              <a:gd name="connsiteY6" fmla="*/ 1225899 h 2743200"/>
              <a:gd name="connsiteX7" fmla="*/ 974690 w 3999244"/>
              <a:gd name="connsiteY7" fmla="*/ 1406770 h 2743200"/>
              <a:gd name="connsiteX8" fmla="*/ 753627 w 3999244"/>
              <a:gd name="connsiteY8" fmla="*/ 1537398 h 2743200"/>
              <a:gd name="connsiteX9" fmla="*/ 683288 w 3999244"/>
              <a:gd name="connsiteY9" fmla="*/ 1808704 h 2743200"/>
              <a:gd name="connsiteX10" fmla="*/ 924448 w 3999244"/>
              <a:gd name="connsiteY10" fmla="*/ 2019719 h 2743200"/>
              <a:gd name="connsiteX11" fmla="*/ 1306286 w 3999244"/>
              <a:gd name="connsiteY11" fmla="*/ 2230735 h 2743200"/>
              <a:gd name="connsiteX12" fmla="*/ 1607736 w 3999244"/>
              <a:gd name="connsiteY12" fmla="*/ 2009671 h 2743200"/>
              <a:gd name="connsiteX13" fmla="*/ 1708220 w 3999244"/>
              <a:gd name="connsiteY13" fmla="*/ 1818752 h 2743200"/>
              <a:gd name="connsiteX14" fmla="*/ 2270928 w 3999244"/>
              <a:gd name="connsiteY14" fmla="*/ 2341266 h 2743200"/>
              <a:gd name="connsiteX15" fmla="*/ 2461846 w 3999244"/>
              <a:gd name="connsiteY15" fmla="*/ 2481943 h 2743200"/>
              <a:gd name="connsiteX16" fmla="*/ 3024554 w 3999244"/>
              <a:gd name="connsiteY16" fmla="*/ 2622620 h 2743200"/>
              <a:gd name="connsiteX17" fmla="*/ 3778180 w 3999244"/>
              <a:gd name="connsiteY17" fmla="*/ 2723104 h 2743200"/>
              <a:gd name="connsiteX18" fmla="*/ 3999244 w 3999244"/>
              <a:gd name="connsiteY18" fmla="*/ 2743200 h 2743200"/>
              <a:gd name="connsiteX19" fmla="*/ 3999244 w 3999244"/>
              <a:gd name="connsiteY19" fmla="*/ 2652765 h 2743200"/>
              <a:gd name="connsiteX20" fmla="*/ 3084844 w 3999244"/>
              <a:gd name="connsiteY20" fmla="*/ 2572378 h 2743200"/>
              <a:gd name="connsiteX21" fmla="*/ 2381459 w 3999244"/>
              <a:gd name="connsiteY21" fmla="*/ 2361363 h 2743200"/>
              <a:gd name="connsiteX22" fmla="*/ 1818752 w 3999244"/>
              <a:gd name="connsiteY22" fmla="*/ 1858946 h 2743200"/>
              <a:gd name="connsiteX23" fmla="*/ 1457011 w 3999244"/>
              <a:gd name="connsiteY23" fmla="*/ 1426866 h 2743200"/>
              <a:gd name="connsiteX24" fmla="*/ 974690 w 3999244"/>
              <a:gd name="connsiteY24" fmla="*/ 1125416 h 2743200"/>
              <a:gd name="connsiteX25" fmla="*/ 562708 w 3999244"/>
              <a:gd name="connsiteY25" fmla="*/ 813917 h 2743200"/>
              <a:gd name="connsiteX26" fmla="*/ 371789 w 3999244"/>
              <a:gd name="connsiteY26" fmla="*/ 612950 h 2743200"/>
              <a:gd name="connsiteX27" fmla="*/ 221064 w 3999244"/>
              <a:gd name="connsiteY27" fmla="*/ 281354 h 2743200"/>
              <a:gd name="connsiteX28" fmla="*/ 70339 w 3999244"/>
              <a:gd name="connsiteY28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99244" h="2743200">
                <a:moveTo>
                  <a:pt x="70339" y="0"/>
                </a:moveTo>
                <a:lnTo>
                  <a:pt x="0" y="0"/>
                </a:lnTo>
                <a:lnTo>
                  <a:pt x="150725" y="291403"/>
                </a:lnTo>
                <a:lnTo>
                  <a:pt x="241161" y="542611"/>
                </a:lnTo>
                <a:lnTo>
                  <a:pt x="311499" y="653143"/>
                </a:lnTo>
                <a:lnTo>
                  <a:pt x="693336" y="1004836"/>
                </a:lnTo>
                <a:lnTo>
                  <a:pt x="1014884" y="1225899"/>
                </a:lnTo>
                <a:lnTo>
                  <a:pt x="974690" y="1406770"/>
                </a:lnTo>
                <a:lnTo>
                  <a:pt x="753627" y="1537398"/>
                </a:lnTo>
                <a:lnTo>
                  <a:pt x="683288" y="1808704"/>
                </a:lnTo>
                <a:lnTo>
                  <a:pt x="924448" y="2019719"/>
                </a:lnTo>
                <a:lnTo>
                  <a:pt x="1306286" y="2230735"/>
                </a:lnTo>
                <a:lnTo>
                  <a:pt x="1607736" y="2009671"/>
                </a:lnTo>
                <a:lnTo>
                  <a:pt x="1708220" y="1818752"/>
                </a:lnTo>
                <a:lnTo>
                  <a:pt x="2270928" y="2341266"/>
                </a:lnTo>
                <a:lnTo>
                  <a:pt x="2461846" y="2481943"/>
                </a:lnTo>
                <a:lnTo>
                  <a:pt x="3024554" y="2622620"/>
                </a:lnTo>
                <a:lnTo>
                  <a:pt x="3778180" y="2723104"/>
                </a:lnTo>
                <a:lnTo>
                  <a:pt x="3999244" y="2743200"/>
                </a:lnTo>
                <a:lnTo>
                  <a:pt x="3999244" y="2652765"/>
                </a:lnTo>
                <a:lnTo>
                  <a:pt x="3084844" y="2572378"/>
                </a:lnTo>
                <a:lnTo>
                  <a:pt x="2381459" y="2361363"/>
                </a:lnTo>
                <a:lnTo>
                  <a:pt x="1818752" y="1858946"/>
                </a:lnTo>
                <a:lnTo>
                  <a:pt x="1457011" y="1426866"/>
                </a:lnTo>
                <a:lnTo>
                  <a:pt x="974690" y="1125416"/>
                </a:lnTo>
                <a:lnTo>
                  <a:pt x="562708" y="813917"/>
                </a:lnTo>
                <a:lnTo>
                  <a:pt x="371789" y="612950"/>
                </a:lnTo>
                <a:lnTo>
                  <a:pt x="221064" y="281354"/>
                </a:lnTo>
                <a:lnTo>
                  <a:pt x="70339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371033" y="1899138"/>
            <a:ext cx="4119824" cy="2803491"/>
          </a:xfrm>
          <a:custGeom>
            <a:avLst/>
            <a:gdLst>
              <a:gd name="connsiteX0" fmla="*/ 0 w 4119824"/>
              <a:gd name="connsiteY0" fmla="*/ 10049 h 2803491"/>
              <a:gd name="connsiteX1" fmla="*/ 231112 w 4119824"/>
              <a:gd name="connsiteY1" fmla="*/ 432080 h 2803491"/>
              <a:gd name="connsiteX2" fmla="*/ 482321 w 4119824"/>
              <a:gd name="connsiteY2" fmla="*/ 823965 h 2803491"/>
              <a:gd name="connsiteX3" fmla="*/ 1045029 w 4119824"/>
              <a:gd name="connsiteY3" fmla="*/ 1215851 h 2803491"/>
              <a:gd name="connsiteX4" fmla="*/ 994787 w 4119824"/>
              <a:gd name="connsiteY4" fmla="*/ 1386673 h 2803491"/>
              <a:gd name="connsiteX5" fmla="*/ 803868 w 4119824"/>
              <a:gd name="connsiteY5" fmla="*/ 1557495 h 2803491"/>
              <a:gd name="connsiteX6" fmla="*/ 753626 w 4119824"/>
              <a:gd name="connsiteY6" fmla="*/ 1939332 h 2803491"/>
              <a:gd name="connsiteX7" fmla="*/ 1195754 w 4119824"/>
              <a:gd name="connsiteY7" fmla="*/ 2240783 h 2803491"/>
              <a:gd name="connsiteX8" fmla="*/ 1858945 w 4119824"/>
              <a:gd name="connsiteY8" fmla="*/ 2502040 h 2803491"/>
              <a:gd name="connsiteX9" fmla="*/ 2341266 w 4119824"/>
              <a:gd name="connsiteY9" fmla="*/ 2391508 h 2803491"/>
              <a:gd name="connsiteX10" fmla="*/ 2592475 w 4119824"/>
              <a:gd name="connsiteY10" fmla="*/ 2582427 h 2803491"/>
              <a:gd name="connsiteX11" fmla="*/ 3557116 w 4119824"/>
              <a:gd name="connsiteY11" fmla="*/ 2713055 h 2803491"/>
              <a:gd name="connsiteX12" fmla="*/ 4119824 w 4119824"/>
              <a:gd name="connsiteY12" fmla="*/ 2803491 h 2803491"/>
              <a:gd name="connsiteX13" fmla="*/ 4089679 w 4119824"/>
              <a:gd name="connsiteY13" fmla="*/ 2471895 h 2803491"/>
              <a:gd name="connsiteX14" fmla="*/ 3044651 w 4119824"/>
              <a:gd name="connsiteY14" fmla="*/ 2391508 h 2803491"/>
              <a:gd name="connsiteX15" fmla="*/ 2733152 w 4119824"/>
              <a:gd name="connsiteY15" fmla="*/ 2301073 h 2803491"/>
              <a:gd name="connsiteX16" fmla="*/ 2200589 w 4119824"/>
              <a:gd name="connsiteY16" fmla="*/ 1919236 h 2803491"/>
              <a:gd name="connsiteX17" fmla="*/ 1939332 w 4119824"/>
              <a:gd name="connsiteY17" fmla="*/ 1668027 h 2803491"/>
              <a:gd name="connsiteX18" fmla="*/ 1919235 w 4119824"/>
              <a:gd name="connsiteY18" fmla="*/ 1376625 h 2803491"/>
              <a:gd name="connsiteX19" fmla="*/ 1728316 w 4119824"/>
              <a:gd name="connsiteY19" fmla="*/ 1125416 h 2803491"/>
              <a:gd name="connsiteX20" fmla="*/ 1386672 w 4119824"/>
              <a:gd name="connsiteY20" fmla="*/ 1045029 h 2803491"/>
              <a:gd name="connsiteX21" fmla="*/ 1135464 w 4119824"/>
              <a:gd name="connsiteY21" fmla="*/ 1004836 h 2803491"/>
              <a:gd name="connsiteX22" fmla="*/ 723481 w 4119824"/>
              <a:gd name="connsiteY22" fmla="*/ 733530 h 2803491"/>
              <a:gd name="connsiteX23" fmla="*/ 542611 w 4119824"/>
              <a:gd name="connsiteY23" fmla="*/ 482321 h 2803491"/>
              <a:gd name="connsiteX24" fmla="*/ 422031 w 4119824"/>
              <a:gd name="connsiteY24" fmla="*/ 190919 h 2803491"/>
              <a:gd name="connsiteX25" fmla="*/ 411982 w 4119824"/>
              <a:gd name="connsiteY25" fmla="*/ 0 h 2803491"/>
              <a:gd name="connsiteX26" fmla="*/ 0 w 4119824"/>
              <a:gd name="connsiteY26" fmla="*/ 10049 h 280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19824" h="2803491">
                <a:moveTo>
                  <a:pt x="0" y="10049"/>
                </a:moveTo>
                <a:lnTo>
                  <a:pt x="231112" y="432080"/>
                </a:lnTo>
                <a:lnTo>
                  <a:pt x="482321" y="823965"/>
                </a:lnTo>
                <a:lnTo>
                  <a:pt x="1045029" y="1215851"/>
                </a:lnTo>
                <a:lnTo>
                  <a:pt x="994787" y="1386673"/>
                </a:lnTo>
                <a:lnTo>
                  <a:pt x="803868" y="1557495"/>
                </a:lnTo>
                <a:lnTo>
                  <a:pt x="753626" y="1939332"/>
                </a:lnTo>
                <a:lnTo>
                  <a:pt x="1195754" y="2240783"/>
                </a:lnTo>
                <a:lnTo>
                  <a:pt x="1858945" y="2502040"/>
                </a:lnTo>
                <a:lnTo>
                  <a:pt x="2341266" y="2391508"/>
                </a:lnTo>
                <a:lnTo>
                  <a:pt x="2592475" y="2582427"/>
                </a:lnTo>
                <a:lnTo>
                  <a:pt x="3557116" y="2713055"/>
                </a:lnTo>
                <a:lnTo>
                  <a:pt x="4119824" y="2803491"/>
                </a:lnTo>
                <a:lnTo>
                  <a:pt x="4089679" y="2471895"/>
                </a:lnTo>
                <a:lnTo>
                  <a:pt x="3044651" y="2391508"/>
                </a:lnTo>
                <a:lnTo>
                  <a:pt x="2733152" y="2301073"/>
                </a:lnTo>
                <a:lnTo>
                  <a:pt x="2200589" y="1919236"/>
                </a:lnTo>
                <a:lnTo>
                  <a:pt x="1939332" y="1668027"/>
                </a:lnTo>
                <a:lnTo>
                  <a:pt x="1919235" y="1376625"/>
                </a:lnTo>
                <a:lnTo>
                  <a:pt x="1728316" y="1125416"/>
                </a:lnTo>
                <a:lnTo>
                  <a:pt x="1386672" y="1045029"/>
                </a:lnTo>
                <a:lnTo>
                  <a:pt x="1135464" y="1004836"/>
                </a:lnTo>
                <a:lnTo>
                  <a:pt x="723481" y="733530"/>
                </a:lnTo>
                <a:lnTo>
                  <a:pt x="542611" y="482321"/>
                </a:lnTo>
                <a:lnTo>
                  <a:pt x="422031" y="190919"/>
                </a:lnTo>
                <a:lnTo>
                  <a:pt x="411982" y="0"/>
                </a:lnTo>
                <a:lnTo>
                  <a:pt x="0" y="10049"/>
                </a:lnTo>
                <a:close/>
              </a:path>
            </a:pathLst>
          </a:custGeom>
          <a:noFill/>
          <a:ln w="19050" cap="flat" cmpd="sng" algn="ctr">
            <a:solidFill>
              <a:srgbClr val="00999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5235191" y="4491613"/>
            <a:ext cx="391886" cy="864158"/>
          </a:xfrm>
          <a:custGeom>
            <a:avLst/>
            <a:gdLst>
              <a:gd name="connsiteX0" fmla="*/ 231112 w 391886"/>
              <a:gd name="connsiteY0" fmla="*/ 0 h 864158"/>
              <a:gd name="connsiteX1" fmla="*/ 60290 w 391886"/>
              <a:gd name="connsiteY1" fmla="*/ 200967 h 864158"/>
              <a:gd name="connsiteX2" fmla="*/ 20097 w 391886"/>
              <a:gd name="connsiteY2" fmla="*/ 492369 h 864158"/>
              <a:gd name="connsiteX3" fmla="*/ 0 w 391886"/>
              <a:gd name="connsiteY3" fmla="*/ 773723 h 864158"/>
              <a:gd name="connsiteX4" fmla="*/ 170822 w 391886"/>
              <a:gd name="connsiteY4" fmla="*/ 864158 h 864158"/>
              <a:gd name="connsiteX5" fmla="*/ 341644 w 391886"/>
              <a:gd name="connsiteY5" fmla="*/ 864158 h 864158"/>
              <a:gd name="connsiteX6" fmla="*/ 391886 w 391886"/>
              <a:gd name="connsiteY6" fmla="*/ 653143 h 864158"/>
              <a:gd name="connsiteX7" fmla="*/ 311499 w 391886"/>
              <a:gd name="connsiteY7" fmla="*/ 361741 h 864158"/>
              <a:gd name="connsiteX8" fmla="*/ 371789 w 391886"/>
              <a:gd name="connsiteY8" fmla="*/ 60290 h 864158"/>
              <a:gd name="connsiteX9" fmla="*/ 231112 w 391886"/>
              <a:gd name="connsiteY9" fmla="*/ 0 h 8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886" h="864158">
                <a:moveTo>
                  <a:pt x="231112" y="0"/>
                </a:moveTo>
                <a:lnTo>
                  <a:pt x="60290" y="200967"/>
                </a:lnTo>
                <a:lnTo>
                  <a:pt x="20097" y="492369"/>
                </a:lnTo>
                <a:lnTo>
                  <a:pt x="0" y="773723"/>
                </a:lnTo>
                <a:lnTo>
                  <a:pt x="170822" y="864158"/>
                </a:lnTo>
                <a:lnTo>
                  <a:pt x="341644" y="864158"/>
                </a:lnTo>
                <a:lnTo>
                  <a:pt x="391886" y="653143"/>
                </a:lnTo>
                <a:lnTo>
                  <a:pt x="311499" y="361741"/>
                </a:lnTo>
                <a:lnTo>
                  <a:pt x="371789" y="60290"/>
                </a:lnTo>
                <a:lnTo>
                  <a:pt x="231112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727560" y="5677319"/>
            <a:ext cx="371789" cy="311499"/>
          </a:xfrm>
          <a:custGeom>
            <a:avLst/>
            <a:gdLst>
              <a:gd name="connsiteX0" fmla="*/ 120581 w 371789"/>
              <a:gd name="connsiteY0" fmla="*/ 0 h 311499"/>
              <a:gd name="connsiteX1" fmla="*/ 0 w 371789"/>
              <a:gd name="connsiteY1" fmla="*/ 130628 h 311499"/>
              <a:gd name="connsiteX2" fmla="*/ 50242 w 371789"/>
              <a:gd name="connsiteY2" fmla="*/ 231112 h 311499"/>
              <a:gd name="connsiteX3" fmla="*/ 211016 w 371789"/>
              <a:gd name="connsiteY3" fmla="*/ 311499 h 311499"/>
              <a:gd name="connsiteX4" fmla="*/ 371789 w 371789"/>
              <a:gd name="connsiteY4" fmla="*/ 251208 h 311499"/>
              <a:gd name="connsiteX5" fmla="*/ 331596 w 371789"/>
              <a:gd name="connsiteY5" fmla="*/ 100483 h 311499"/>
              <a:gd name="connsiteX6" fmla="*/ 120581 w 371789"/>
              <a:gd name="connsiteY6" fmla="*/ 0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89" h="311499">
                <a:moveTo>
                  <a:pt x="120581" y="0"/>
                </a:moveTo>
                <a:lnTo>
                  <a:pt x="0" y="130628"/>
                </a:lnTo>
                <a:lnTo>
                  <a:pt x="50242" y="231112"/>
                </a:lnTo>
                <a:lnTo>
                  <a:pt x="211016" y="311499"/>
                </a:lnTo>
                <a:lnTo>
                  <a:pt x="371789" y="251208"/>
                </a:lnTo>
                <a:lnTo>
                  <a:pt x="331596" y="100483"/>
                </a:lnTo>
                <a:lnTo>
                  <a:pt x="12058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602145" y="2512088"/>
            <a:ext cx="733530" cy="834013"/>
          </a:xfrm>
          <a:custGeom>
            <a:avLst/>
            <a:gdLst>
              <a:gd name="connsiteX0" fmla="*/ 50242 w 733530"/>
              <a:gd name="connsiteY0" fmla="*/ 0 h 834013"/>
              <a:gd name="connsiteX1" fmla="*/ 60290 w 733530"/>
              <a:gd name="connsiteY1" fmla="*/ 40193 h 834013"/>
              <a:gd name="connsiteX2" fmla="*/ 70339 w 733530"/>
              <a:gd name="connsiteY2" fmla="*/ 70338 h 834013"/>
              <a:gd name="connsiteX3" fmla="*/ 160774 w 733530"/>
              <a:gd name="connsiteY3" fmla="*/ 221064 h 834013"/>
              <a:gd name="connsiteX4" fmla="*/ 331596 w 733530"/>
              <a:gd name="connsiteY4" fmla="*/ 361741 h 834013"/>
              <a:gd name="connsiteX5" fmla="*/ 612950 w 733530"/>
              <a:gd name="connsiteY5" fmla="*/ 532563 h 834013"/>
              <a:gd name="connsiteX6" fmla="*/ 733530 w 733530"/>
              <a:gd name="connsiteY6" fmla="*/ 622998 h 834013"/>
              <a:gd name="connsiteX7" fmla="*/ 673240 w 733530"/>
              <a:gd name="connsiteY7" fmla="*/ 743578 h 834013"/>
              <a:gd name="connsiteX8" fmla="*/ 572756 w 733530"/>
              <a:gd name="connsiteY8" fmla="*/ 834013 h 834013"/>
              <a:gd name="connsiteX9" fmla="*/ 522514 w 733530"/>
              <a:gd name="connsiteY9" fmla="*/ 683288 h 834013"/>
              <a:gd name="connsiteX10" fmla="*/ 361741 w 733530"/>
              <a:gd name="connsiteY10" fmla="*/ 512466 h 834013"/>
              <a:gd name="connsiteX11" fmla="*/ 100484 w 733530"/>
              <a:gd name="connsiteY11" fmla="*/ 331596 h 834013"/>
              <a:gd name="connsiteX12" fmla="*/ 0 w 733530"/>
              <a:gd name="connsiteY12" fmla="*/ 110532 h 834013"/>
              <a:gd name="connsiteX13" fmla="*/ 50242 w 733530"/>
              <a:gd name="connsiteY13" fmla="*/ 0 h 8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530" h="834013">
                <a:moveTo>
                  <a:pt x="50242" y="0"/>
                </a:moveTo>
                <a:cubicBezTo>
                  <a:pt x="53591" y="13398"/>
                  <a:pt x="56496" y="26914"/>
                  <a:pt x="60290" y="40193"/>
                </a:cubicBezTo>
                <a:cubicBezTo>
                  <a:pt x="63200" y="50377"/>
                  <a:pt x="70339" y="70338"/>
                  <a:pt x="70339" y="70338"/>
                </a:cubicBezTo>
                <a:lnTo>
                  <a:pt x="160774" y="221064"/>
                </a:lnTo>
                <a:lnTo>
                  <a:pt x="331596" y="361741"/>
                </a:lnTo>
                <a:lnTo>
                  <a:pt x="612950" y="532563"/>
                </a:lnTo>
                <a:lnTo>
                  <a:pt x="733530" y="622998"/>
                </a:lnTo>
                <a:lnTo>
                  <a:pt x="673240" y="743578"/>
                </a:lnTo>
                <a:lnTo>
                  <a:pt x="572756" y="834013"/>
                </a:lnTo>
                <a:lnTo>
                  <a:pt x="522514" y="683288"/>
                </a:lnTo>
                <a:lnTo>
                  <a:pt x="361741" y="512466"/>
                </a:lnTo>
                <a:lnTo>
                  <a:pt x="100484" y="331596"/>
                </a:lnTo>
                <a:lnTo>
                  <a:pt x="0" y="110532"/>
                </a:lnTo>
                <a:lnTo>
                  <a:pt x="50242" y="0"/>
                </a:lnTo>
                <a:close/>
              </a:path>
            </a:pathLst>
          </a:custGeom>
          <a:solidFill>
            <a:srgbClr val="99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6248400" y="2209800"/>
            <a:ext cx="463061" cy="864159"/>
          </a:xfrm>
          <a:custGeom>
            <a:avLst/>
            <a:gdLst>
              <a:gd name="connsiteX0" fmla="*/ 0 w 844061"/>
              <a:gd name="connsiteY0" fmla="*/ 231113 h 864159"/>
              <a:gd name="connsiteX1" fmla="*/ 200967 w 844061"/>
              <a:gd name="connsiteY1" fmla="*/ 30146 h 864159"/>
              <a:gd name="connsiteX2" fmla="*/ 622998 w 844061"/>
              <a:gd name="connsiteY2" fmla="*/ 0 h 864159"/>
              <a:gd name="connsiteX3" fmla="*/ 844061 w 844061"/>
              <a:gd name="connsiteY3" fmla="*/ 160774 h 864159"/>
              <a:gd name="connsiteX4" fmla="*/ 733529 w 844061"/>
              <a:gd name="connsiteY4" fmla="*/ 602902 h 864159"/>
              <a:gd name="connsiteX5" fmla="*/ 612949 w 844061"/>
              <a:gd name="connsiteY5" fmla="*/ 864159 h 864159"/>
              <a:gd name="connsiteX6" fmla="*/ 492369 w 844061"/>
              <a:gd name="connsiteY6" fmla="*/ 723482 h 864159"/>
              <a:gd name="connsiteX7" fmla="*/ 522514 w 844061"/>
              <a:gd name="connsiteY7" fmla="*/ 331596 h 864159"/>
              <a:gd name="connsiteX8" fmla="*/ 291402 w 844061"/>
              <a:gd name="connsiteY8" fmla="*/ 211016 h 864159"/>
              <a:gd name="connsiteX9" fmla="*/ 0 w 844061"/>
              <a:gd name="connsiteY9" fmla="*/ 231113 h 8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4061" h="864159">
                <a:moveTo>
                  <a:pt x="0" y="231113"/>
                </a:moveTo>
                <a:lnTo>
                  <a:pt x="200967" y="30146"/>
                </a:lnTo>
                <a:lnTo>
                  <a:pt x="622998" y="0"/>
                </a:lnTo>
                <a:lnTo>
                  <a:pt x="844061" y="160774"/>
                </a:lnTo>
                <a:lnTo>
                  <a:pt x="733529" y="602902"/>
                </a:lnTo>
                <a:lnTo>
                  <a:pt x="612949" y="864159"/>
                </a:lnTo>
                <a:lnTo>
                  <a:pt x="492369" y="723482"/>
                </a:lnTo>
                <a:lnTo>
                  <a:pt x="522514" y="331596"/>
                </a:lnTo>
                <a:lnTo>
                  <a:pt x="291402" y="211016"/>
                </a:lnTo>
                <a:lnTo>
                  <a:pt x="0" y="231113"/>
                </a:lnTo>
                <a:close/>
              </a:path>
            </a:pathLst>
          </a:custGeom>
          <a:solidFill>
            <a:srgbClr val="99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143794" y="4114006"/>
            <a:ext cx="5181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819400" y="6400800"/>
            <a:ext cx="5943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ectangle 34"/>
          <p:cNvSpPr/>
          <p:nvPr/>
        </p:nvSpPr>
        <p:spPr bwMode="auto">
          <a:xfrm>
            <a:off x="7772400" y="4800600"/>
            <a:ext cx="609600" cy="1447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 rot="3972459">
            <a:off x="6127612" y="2515580"/>
            <a:ext cx="371789" cy="311499"/>
          </a:xfrm>
          <a:custGeom>
            <a:avLst/>
            <a:gdLst>
              <a:gd name="connsiteX0" fmla="*/ 120581 w 371789"/>
              <a:gd name="connsiteY0" fmla="*/ 0 h 311499"/>
              <a:gd name="connsiteX1" fmla="*/ 0 w 371789"/>
              <a:gd name="connsiteY1" fmla="*/ 130628 h 311499"/>
              <a:gd name="connsiteX2" fmla="*/ 50242 w 371789"/>
              <a:gd name="connsiteY2" fmla="*/ 231112 h 311499"/>
              <a:gd name="connsiteX3" fmla="*/ 211016 w 371789"/>
              <a:gd name="connsiteY3" fmla="*/ 311499 h 311499"/>
              <a:gd name="connsiteX4" fmla="*/ 371789 w 371789"/>
              <a:gd name="connsiteY4" fmla="*/ 251208 h 311499"/>
              <a:gd name="connsiteX5" fmla="*/ 331596 w 371789"/>
              <a:gd name="connsiteY5" fmla="*/ 100483 h 311499"/>
              <a:gd name="connsiteX6" fmla="*/ 120581 w 371789"/>
              <a:gd name="connsiteY6" fmla="*/ 0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89" h="311499">
                <a:moveTo>
                  <a:pt x="120581" y="0"/>
                </a:moveTo>
                <a:lnTo>
                  <a:pt x="0" y="130628"/>
                </a:lnTo>
                <a:lnTo>
                  <a:pt x="50242" y="231112"/>
                </a:lnTo>
                <a:lnTo>
                  <a:pt x="211016" y="311499"/>
                </a:lnTo>
                <a:lnTo>
                  <a:pt x="371789" y="251208"/>
                </a:lnTo>
                <a:lnTo>
                  <a:pt x="331596" y="100483"/>
                </a:lnTo>
                <a:lnTo>
                  <a:pt x="12058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9" name="Freeform 48"/>
          <p:cNvSpPr/>
          <p:nvPr/>
        </p:nvSpPr>
        <p:spPr bwMode="auto">
          <a:xfrm>
            <a:off x="3810000" y="1889935"/>
            <a:ext cx="4642338" cy="4434665"/>
          </a:xfrm>
          <a:custGeom>
            <a:avLst/>
            <a:gdLst>
              <a:gd name="connsiteX0" fmla="*/ 532562 w 4642338"/>
              <a:gd name="connsiteY0" fmla="*/ 20097 h 4434665"/>
              <a:gd name="connsiteX1" fmla="*/ 703384 w 4642338"/>
              <a:gd name="connsiteY1" fmla="*/ 361741 h 4434665"/>
              <a:gd name="connsiteX2" fmla="*/ 783771 w 4642338"/>
              <a:gd name="connsiteY2" fmla="*/ 572756 h 4434665"/>
              <a:gd name="connsiteX3" fmla="*/ 763674 w 4642338"/>
              <a:gd name="connsiteY3" fmla="*/ 703385 h 4434665"/>
              <a:gd name="connsiteX4" fmla="*/ 874206 w 4642338"/>
              <a:gd name="connsiteY4" fmla="*/ 974690 h 4434665"/>
              <a:gd name="connsiteX5" fmla="*/ 1145512 w 4642338"/>
              <a:gd name="connsiteY5" fmla="*/ 1145512 h 4434665"/>
              <a:gd name="connsiteX6" fmla="*/ 1336430 w 4642338"/>
              <a:gd name="connsiteY6" fmla="*/ 1396721 h 4434665"/>
              <a:gd name="connsiteX7" fmla="*/ 1306285 w 4642338"/>
              <a:gd name="connsiteY7" fmla="*/ 1627833 h 4434665"/>
              <a:gd name="connsiteX8" fmla="*/ 1225899 w 4642338"/>
              <a:gd name="connsiteY8" fmla="*/ 1909187 h 4434665"/>
              <a:gd name="connsiteX9" fmla="*/ 844061 w 4642338"/>
              <a:gd name="connsiteY9" fmla="*/ 1959429 h 4434665"/>
              <a:gd name="connsiteX10" fmla="*/ 351692 w 4642338"/>
              <a:gd name="connsiteY10" fmla="*/ 1949380 h 4434665"/>
              <a:gd name="connsiteX11" fmla="*/ 0 w 4642338"/>
              <a:gd name="connsiteY11" fmla="*/ 1949380 h 4434665"/>
              <a:gd name="connsiteX12" fmla="*/ 0 w 4642338"/>
              <a:gd name="connsiteY12" fmla="*/ 2039816 h 4434665"/>
              <a:gd name="connsiteX13" fmla="*/ 532562 w 4642338"/>
              <a:gd name="connsiteY13" fmla="*/ 2059912 h 4434665"/>
              <a:gd name="connsiteX14" fmla="*/ 994786 w 4642338"/>
              <a:gd name="connsiteY14" fmla="*/ 2029767 h 4434665"/>
              <a:gd name="connsiteX15" fmla="*/ 1326382 w 4642338"/>
              <a:gd name="connsiteY15" fmla="*/ 2029767 h 4434665"/>
              <a:gd name="connsiteX16" fmla="*/ 1647929 w 4642338"/>
              <a:gd name="connsiteY16" fmla="*/ 2240783 h 4434665"/>
              <a:gd name="connsiteX17" fmla="*/ 1647929 w 4642338"/>
              <a:gd name="connsiteY17" fmla="*/ 2491991 h 4434665"/>
              <a:gd name="connsiteX18" fmla="*/ 1497204 w 4642338"/>
              <a:gd name="connsiteY18" fmla="*/ 2733152 h 4434665"/>
              <a:gd name="connsiteX19" fmla="*/ 1426866 w 4642338"/>
              <a:gd name="connsiteY19" fmla="*/ 3135086 h 4434665"/>
              <a:gd name="connsiteX20" fmla="*/ 1406769 w 4642338"/>
              <a:gd name="connsiteY20" fmla="*/ 3376246 h 4434665"/>
              <a:gd name="connsiteX21" fmla="*/ 1748413 w 4642338"/>
              <a:gd name="connsiteY21" fmla="*/ 3567165 h 4434665"/>
              <a:gd name="connsiteX22" fmla="*/ 1929283 w 4642338"/>
              <a:gd name="connsiteY22" fmla="*/ 3788229 h 4434665"/>
              <a:gd name="connsiteX23" fmla="*/ 1889090 w 4642338"/>
              <a:gd name="connsiteY23" fmla="*/ 3918857 h 4434665"/>
              <a:gd name="connsiteX24" fmla="*/ 1979525 w 4642338"/>
              <a:gd name="connsiteY24" fmla="*/ 4059534 h 4434665"/>
              <a:gd name="connsiteX25" fmla="*/ 2140299 w 4642338"/>
              <a:gd name="connsiteY25" fmla="*/ 4119824 h 4434665"/>
              <a:gd name="connsiteX26" fmla="*/ 2130250 w 4642338"/>
              <a:gd name="connsiteY26" fmla="*/ 4431323 h 4434665"/>
              <a:gd name="connsiteX27" fmla="*/ 2250830 w 4642338"/>
              <a:gd name="connsiteY27" fmla="*/ 4431323 h 4434665"/>
              <a:gd name="connsiteX28" fmla="*/ 2311121 w 4642338"/>
              <a:gd name="connsiteY28" fmla="*/ 3989196 h 4434665"/>
              <a:gd name="connsiteX29" fmla="*/ 2291024 w 4642338"/>
              <a:gd name="connsiteY29" fmla="*/ 3808325 h 4434665"/>
              <a:gd name="connsiteX30" fmla="*/ 2049863 w 4642338"/>
              <a:gd name="connsiteY30" fmla="*/ 3717890 h 4434665"/>
              <a:gd name="connsiteX31" fmla="*/ 1828800 w 4642338"/>
              <a:gd name="connsiteY31" fmla="*/ 3577213 h 4434665"/>
              <a:gd name="connsiteX32" fmla="*/ 1818751 w 4642338"/>
              <a:gd name="connsiteY32" fmla="*/ 3275763 h 4434665"/>
              <a:gd name="connsiteX33" fmla="*/ 1828800 w 4642338"/>
              <a:gd name="connsiteY33" fmla="*/ 3074796 h 4434665"/>
              <a:gd name="connsiteX34" fmla="*/ 1778558 w 4642338"/>
              <a:gd name="connsiteY34" fmla="*/ 2924070 h 4434665"/>
              <a:gd name="connsiteX35" fmla="*/ 1848896 w 4642338"/>
              <a:gd name="connsiteY35" fmla="*/ 2622620 h 4434665"/>
              <a:gd name="connsiteX36" fmla="*/ 1848896 w 4642338"/>
              <a:gd name="connsiteY36" fmla="*/ 2351314 h 4434665"/>
              <a:gd name="connsiteX37" fmla="*/ 2321169 w 4642338"/>
              <a:gd name="connsiteY37" fmla="*/ 2542233 h 4434665"/>
              <a:gd name="connsiteX38" fmla="*/ 2682910 w 4642338"/>
              <a:gd name="connsiteY38" fmla="*/ 2502040 h 4434665"/>
              <a:gd name="connsiteX39" fmla="*/ 2873828 w 4642338"/>
              <a:gd name="connsiteY39" fmla="*/ 2451798 h 4434665"/>
              <a:gd name="connsiteX40" fmla="*/ 3044650 w 4642338"/>
              <a:gd name="connsiteY40" fmla="*/ 2562330 h 4434665"/>
              <a:gd name="connsiteX41" fmla="*/ 3326004 w 4642338"/>
              <a:gd name="connsiteY41" fmla="*/ 2642717 h 4434665"/>
              <a:gd name="connsiteX42" fmla="*/ 3959050 w 4642338"/>
              <a:gd name="connsiteY42" fmla="*/ 2713055 h 4434665"/>
              <a:gd name="connsiteX43" fmla="*/ 3969099 w 4642338"/>
              <a:gd name="connsiteY43" fmla="*/ 2974312 h 4434665"/>
              <a:gd name="connsiteX44" fmla="*/ 4642338 w 4642338"/>
              <a:gd name="connsiteY44" fmla="*/ 2954216 h 4434665"/>
              <a:gd name="connsiteX45" fmla="*/ 4642338 w 4642338"/>
              <a:gd name="connsiteY45" fmla="*/ 2371411 h 4434665"/>
              <a:gd name="connsiteX46" fmla="*/ 4250452 w 4642338"/>
              <a:gd name="connsiteY46" fmla="*/ 2371411 h 4434665"/>
              <a:gd name="connsiteX47" fmla="*/ 3607358 w 4642338"/>
              <a:gd name="connsiteY47" fmla="*/ 2331218 h 4434665"/>
              <a:gd name="connsiteX48" fmla="*/ 3285811 w 4642338"/>
              <a:gd name="connsiteY48" fmla="*/ 2190541 h 4434665"/>
              <a:gd name="connsiteX49" fmla="*/ 2954215 w 4642338"/>
              <a:gd name="connsiteY49" fmla="*/ 1989574 h 4434665"/>
              <a:gd name="connsiteX50" fmla="*/ 2662813 w 4642338"/>
              <a:gd name="connsiteY50" fmla="*/ 1718268 h 4434665"/>
              <a:gd name="connsiteX51" fmla="*/ 2532184 w 4642338"/>
              <a:gd name="connsiteY51" fmla="*/ 1527350 h 4434665"/>
              <a:gd name="connsiteX52" fmla="*/ 2491991 w 4642338"/>
              <a:gd name="connsiteY52" fmla="*/ 1276141 h 4434665"/>
              <a:gd name="connsiteX53" fmla="*/ 2461846 w 4642338"/>
              <a:gd name="connsiteY53" fmla="*/ 1195754 h 4434665"/>
              <a:gd name="connsiteX54" fmla="*/ 2823586 w 4642338"/>
              <a:gd name="connsiteY54" fmla="*/ 1185706 h 4434665"/>
              <a:gd name="connsiteX55" fmla="*/ 2934118 w 4642338"/>
              <a:gd name="connsiteY55" fmla="*/ 683288 h 4434665"/>
              <a:gd name="connsiteX56" fmla="*/ 2914022 w 4642338"/>
              <a:gd name="connsiteY56" fmla="*/ 361741 h 4434665"/>
              <a:gd name="connsiteX57" fmla="*/ 2823586 w 4642338"/>
              <a:gd name="connsiteY57" fmla="*/ 271306 h 4434665"/>
              <a:gd name="connsiteX58" fmla="*/ 2642716 w 4642338"/>
              <a:gd name="connsiteY58" fmla="*/ 180870 h 4434665"/>
              <a:gd name="connsiteX59" fmla="*/ 2512088 w 4642338"/>
              <a:gd name="connsiteY59" fmla="*/ 0 h 4434665"/>
              <a:gd name="connsiteX60" fmla="*/ 2341266 w 4642338"/>
              <a:gd name="connsiteY60" fmla="*/ 0 h 4434665"/>
              <a:gd name="connsiteX61" fmla="*/ 2461846 w 4642338"/>
              <a:gd name="connsiteY61" fmla="*/ 291402 h 4434665"/>
              <a:gd name="connsiteX62" fmla="*/ 2381459 w 4642338"/>
              <a:gd name="connsiteY62" fmla="*/ 562708 h 4434665"/>
              <a:gd name="connsiteX63" fmla="*/ 2311121 w 4642338"/>
              <a:gd name="connsiteY63" fmla="*/ 753627 h 4434665"/>
              <a:gd name="connsiteX64" fmla="*/ 2311121 w 4642338"/>
              <a:gd name="connsiteY64" fmla="*/ 974690 h 4434665"/>
              <a:gd name="connsiteX65" fmla="*/ 2260879 w 4642338"/>
              <a:gd name="connsiteY65" fmla="*/ 1045029 h 4434665"/>
              <a:gd name="connsiteX66" fmla="*/ 1758461 w 4642338"/>
              <a:gd name="connsiteY66" fmla="*/ 944545 h 4434665"/>
              <a:gd name="connsiteX67" fmla="*/ 1416817 w 4642338"/>
              <a:gd name="connsiteY67" fmla="*/ 743578 h 4434665"/>
              <a:gd name="connsiteX68" fmla="*/ 1205802 w 4642338"/>
              <a:gd name="connsiteY68" fmla="*/ 532563 h 4434665"/>
              <a:gd name="connsiteX69" fmla="*/ 1065125 w 4642338"/>
              <a:gd name="connsiteY69" fmla="*/ 241161 h 4434665"/>
              <a:gd name="connsiteX70" fmla="*/ 1034980 w 4642338"/>
              <a:gd name="connsiteY70" fmla="*/ 0 h 4434665"/>
              <a:gd name="connsiteX71" fmla="*/ 532562 w 4642338"/>
              <a:gd name="connsiteY71" fmla="*/ 20097 h 44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42338" h="4434665">
                <a:moveTo>
                  <a:pt x="532562" y="20097"/>
                </a:moveTo>
                <a:lnTo>
                  <a:pt x="703384" y="361741"/>
                </a:lnTo>
                <a:lnTo>
                  <a:pt x="783771" y="572756"/>
                </a:lnTo>
                <a:lnTo>
                  <a:pt x="763674" y="703385"/>
                </a:lnTo>
                <a:lnTo>
                  <a:pt x="874206" y="974690"/>
                </a:lnTo>
                <a:lnTo>
                  <a:pt x="1145512" y="1145512"/>
                </a:lnTo>
                <a:lnTo>
                  <a:pt x="1336430" y="1396721"/>
                </a:lnTo>
                <a:lnTo>
                  <a:pt x="1306285" y="1627833"/>
                </a:lnTo>
                <a:lnTo>
                  <a:pt x="1225899" y="1909187"/>
                </a:lnTo>
                <a:lnTo>
                  <a:pt x="844061" y="1959429"/>
                </a:lnTo>
                <a:lnTo>
                  <a:pt x="351692" y="1949380"/>
                </a:lnTo>
                <a:lnTo>
                  <a:pt x="0" y="1949380"/>
                </a:lnTo>
                <a:lnTo>
                  <a:pt x="0" y="2039816"/>
                </a:lnTo>
                <a:lnTo>
                  <a:pt x="532562" y="2059912"/>
                </a:lnTo>
                <a:lnTo>
                  <a:pt x="994786" y="2029767"/>
                </a:lnTo>
                <a:lnTo>
                  <a:pt x="1326382" y="2029767"/>
                </a:lnTo>
                <a:lnTo>
                  <a:pt x="1647929" y="2240783"/>
                </a:lnTo>
                <a:lnTo>
                  <a:pt x="1647929" y="2491991"/>
                </a:lnTo>
                <a:lnTo>
                  <a:pt x="1497204" y="2733152"/>
                </a:lnTo>
                <a:lnTo>
                  <a:pt x="1426866" y="3135086"/>
                </a:lnTo>
                <a:lnTo>
                  <a:pt x="1406769" y="3376246"/>
                </a:lnTo>
                <a:lnTo>
                  <a:pt x="1748413" y="3567165"/>
                </a:lnTo>
                <a:lnTo>
                  <a:pt x="1929283" y="3788229"/>
                </a:lnTo>
                <a:lnTo>
                  <a:pt x="1889090" y="3918857"/>
                </a:lnTo>
                <a:lnTo>
                  <a:pt x="1979525" y="4059534"/>
                </a:lnTo>
                <a:lnTo>
                  <a:pt x="2140299" y="4119824"/>
                </a:lnTo>
                <a:cubicBezTo>
                  <a:pt x="2119986" y="4434665"/>
                  <a:pt x="2016153" y="4431323"/>
                  <a:pt x="2130250" y="4431323"/>
                </a:cubicBezTo>
                <a:lnTo>
                  <a:pt x="2250830" y="4431323"/>
                </a:lnTo>
                <a:lnTo>
                  <a:pt x="2311121" y="3989196"/>
                </a:lnTo>
                <a:lnTo>
                  <a:pt x="2291024" y="3808325"/>
                </a:lnTo>
                <a:lnTo>
                  <a:pt x="2049863" y="3717890"/>
                </a:lnTo>
                <a:lnTo>
                  <a:pt x="1828800" y="3577213"/>
                </a:lnTo>
                <a:lnTo>
                  <a:pt x="1818751" y="3275763"/>
                </a:lnTo>
                <a:cubicBezTo>
                  <a:pt x="1829390" y="3094910"/>
                  <a:pt x="1828800" y="3161980"/>
                  <a:pt x="1828800" y="3074796"/>
                </a:cubicBezTo>
                <a:lnTo>
                  <a:pt x="1778558" y="2924070"/>
                </a:lnTo>
                <a:lnTo>
                  <a:pt x="1848896" y="2622620"/>
                </a:lnTo>
                <a:lnTo>
                  <a:pt x="1848896" y="2351314"/>
                </a:lnTo>
                <a:lnTo>
                  <a:pt x="2321169" y="2542233"/>
                </a:lnTo>
                <a:lnTo>
                  <a:pt x="2682910" y="2502040"/>
                </a:lnTo>
                <a:lnTo>
                  <a:pt x="2873828" y="2451798"/>
                </a:lnTo>
                <a:lnTo>
                  <a:pt x="3044650" y="2562330"/>
                </a:lnTo>
                <a:lnTo>
                  <a:pt x="3326004" y="2642717"/>
                </a:lnTo>
                <a:lnTo>
                  <a:pt x="3959050" y="2713055"/>
                </a:lnTo>
                <a:lnTo>
                  <a:pt x="3969099" y="2974312"/>
                </a:lnTo>
                <a:cubicBezTo>
                  <a:pt x="4193587" y="2970962"/>
                  <a:pt x="4642338" y="3178729"/>
                  <a:pt x="4642338" y="2954216"/>
                </a:cubicBezTo>
                <a:lnTo>
                  <a:pt x="4642338" y="2371411"/>
                </a:lnTo>
                <a:lnTo>
                  <a:pt x="4250452" y="2371411"/>
                </a:lnTo>
                <a:lnTo>
                  <a:pt x="3607358" y="2331218"/>
                </a:lnTo>
                <a:lnTo>
                  <a:pt x="3285811" y="2190541"/>
                </a:lnTo>
                <a:lnTo>
                  <a:pt x="2954215" y="1989574"/>
                </a:lnTo>
                <a:lnTo>
                  <a:pt x="2662813" y="1718268"/>
                </a:lnTo>
                <a:lnTo>
                  <a:pt x="2532184" y="1527350"/>
                </a:lnTo>
                <a:lnTo>
                  <a:pt x="2491991" y="1276141"/>
                </a:lnTo>
                <a:lnTo>
                  <a:pt x="2461846" y="1195754"/>
                </a:lnTo>
                <a:lnTo>
                  <a:pt x="2823586" y="1185706"/>
                </a:lnTo>
                <a:cubicBezTo>
                  <a:pt x="2861146" y="1018392"/>
                  <a:pt x="2934118" y="854766"/>
                  <a:pt x="2934118" y="683288"/>
                </a:cubicBezTo>
                <a:lnTo>
                  <a:pt x="2914022" y="361741"/>
                </a:lnTo>
                <a:lnTo>
                  <a:pt x="2823586" y="271306"/>
                </a:lnTo>
                <a:lnTo>
                  <a:pt x="2642716" y="180870"/>
                </a:lnTo>
                <a:lnTo>
                  <a:pt x="2512088" y="0"/>
                </a:lnTo>
                <a:lnTo>
                  <a:pt x="2341266" y="0"/>
                </a:lnTo>
                <a:lnTo>
                  <a:pt x="2461846" y="291402"/>
                </a:lnTo>
                <a:lnTo>
                  <a:pt x="2381459" y="562708"/>
                </a:lnTo>
                <a:lnTo>
                  <a:pt x="2311121" y="753627"/>
                </a:lnTo>
                <a:lnTo>
                  <a:pt x="2311121" y="974690"/>
                </a:lnTo>
                <a:lnTo>
                  <a:pt x="2260879" y="1045029"/>
                </a:lnTo>
                <a:lnTo>
                  <a:pt x="1758461" y="944545"/>
                </a:lnTo>
                <a:lnTo>
                  <a:pt x="1416817" y="743578"/>
                </a:lnTo>
                <a:lnTo>
                  <a:pt x="1205802" y="532563"/>
                </a:lnTo>
                <a:cubicBezTo>
                  <a:pt x="1073803" y="238105"/>
                  <a:pt x="1181620" y="241161"/>
                  <a:pt x="1065125" y="241161"/>
                </a:cubicBezTo>
                <a:lnTo>
                  <a:pt x="1034980" y="0"/>
                </a:lnTo>
                <a:lnTo>
                  <a:pt x="532562" y="20097"/>
                </a:lnTo>
                <a:close/>
              </a:path>
            </a:pathLst>
          </a:custGeom>
          <a:solidFill>
            <a:srgbClr val="6699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914401" y="1828800"/>
            <a:ext cx="25907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Neighborhood Land Use Elements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Greenway Corridors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Roadways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Commercial Areas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Multi-Family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Parks/Trails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¼ mile walk to parks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Rest of the neighborhood is mostly single family 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391400" y="1981200"/>
            <a:ext cx="990600" cy="838200"/>
          </a:xfrm>
          <a:prstGeom prst="rect">
            <a:avLst/>
          </a:pr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001000" y="1981200"/>
            <a:ext cx="381000" cy="381000"/>
          </a:xfrm>
          <a:prstGeom prst="rect">
            <a:avLst/>
          </a:prstGeom>
          <a:solidFill>
            <a:srgbClr val="CC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3886200" y="1981200"/>
            <a:ext cx="777240" cy="984739"/>
          </a:xfrm>
          <a:custGeom>
            <a:avLst/>
            <a:gdLst>
              <a:gd name="connsiteX0" fmla="*/ 0 w 743578"/>
              <a:gd name="connsiteY0" fmla="*/ 0 h 984739"/>
              <a:gd name="connsiteX1" fmla="*/ 0 w 743578"/>
              <a:gd name="connsiteY1" fmla="*/ 984739 h 984739"/>
              <a:gd name="connsiteX2" fmla="*/ 743578 w 743578"/>
              <a:gd name="connsiteY2" fmla="*/ 984739 h 984739"/>
              <a:gd name="connsiteX3" fmla="*/ 622998 w 743578"/>
              <a:gd name="connsiteY3" fmla="*/ 612950 h 984739"/>
              <a:gd name="connsiteX4" fmla="*/ 663191 w 743578"/>
              <a:gd name="connsiteY4" fmla="*/ 492370 h 984739"/>
              <a:gd name="connsiteX5" fmla="*/ 442127 w 743578"/>
              <a:gd name="connsiteY5" fmla="*/ 0 h 984739"/>
              <a:gd name="connsiteX6" fmla="*/ 0 w 743578"/>
              <a:gd name="connsiteY6" fmla="*/ 0 h 98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3578" h="984739">
                <a:moveTo>
                  <a:pt x="0" y="0"/>
                </a:moveTo>
                <a:lnTo>
                  <a:pt x="0" y="984739"/>
                </a:lnTo>
                <a:lnTo>
                  <a:pt x="743578" y="984739"/>
                </a:lnTo>
                <a:lnTo>
                  <a:pt x="622998" y="612950"/>
                </a:lnTo>
                <a:lnTo>
                  <a:pt x="663191" y="492370"/>
                </a:lnTo>
                <a:lnTo>
                  <a:pt x="4421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886200" y="1981200"/>
            <a:ext cx="381000" cy="381000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4953000" y="47244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572000" y="29718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705600" y="27432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477000" y="44196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3505200" y="19050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5638800" y="16764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410200" y="32004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629400" y="44958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 rot="5400000">
            <a:off x="7239000" y="5715000"/>
            <a:ext cx="304800" cy="76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3776472" y="3793524"/>
            <a:ext cx="4681728" cy="988541"/>
          </a:xfrm>
          <a:custGeom>
            <a:avLst/>
            <a:gdLst>
              <a:gd name="connsiteX0" fmla="*/ 0 w 4547286"/>
              <a:gd name="connsiteY0" fmla="*/ 210065 h 988541"/>
              <a:gd name="connsiteX1" fmla="*/ 691978 w 4547286"/>
              <a:gd name="connsiteY1" fmla="*/ 210065 h 988541"/>
              <a:gd name="connsiteX2" fmla="*/ 1124465 w 4547286"/>
              <a:gd name="connsiteY2" fmla="*/ 185352 h 988541"/>
              <a:gd name="connsiteX3" fmla="*/ 1210962 w 4547286"/>
              <a:gd name="connsiteY3" fmla="*/ 222422 h 988541"/>
              <a:gd name="connsiteX4" fmla="*/ 1767016 w 4547286"/>
              <a:gd name="connsiteY4" fmla="*/ 543698 h 988541"/>
              <a:gd name="connsiteX5" fmla="*/ 2113005 w 4547286"/>
              <a:gd name="connsiteY5" fmla="*/ 741406 h 988541"/>
              <a:gd name="connsiteX6" fmla="*/ 2607276 w 4547286"/>
              <a:gd name="connsiteY6" fmla="*/ 988541 h 988541"/>
              <a:gd name="connsiteX7" fmla="*/ 3089189 w 4547286"/>
              <a:gd name="connsiteY7" fmla="*/ 963827 h 988541"/>
              <a:gd name="connsiteX8" fmla="*/ 3472249 w 4547286"/>
              <a:gd name="connsiteY8" fmla="*/ 593125 h 988541"/>
              <a:gd name="connsiteX9" fmla="*/ 3669957 w 4547286"/>
              <a:gd name="connsiteY9" fmla="*/ 247135 h 988541"/>
              <a:gd name="connsiteX10" fmla="*/ 4139513 w 4547286"/>
              <a:gd name="connsiteY10" fmla="*/ 0 h 988541"/>
              <a:gd name="connsiteX11" fmla="*/ 4547286 w 4547286"/>
              <a:gd name="connsiteY11" fmla="*/ 0 h 98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47286" h="988541">
                <a:moveTo>
                  <a:pt x="0" y="210065"/>
                </a:moveTo>
                <a:lnTo>
                  <a:pt x="691978" y="210065"/>
                </a:lnTo>
                <a:cubicBezTo>
                  <a:pt x="836140" y="201827"/>
                  <a:pt x="980068" y="185352"/>
                  <a:pt x="1124465" y="185352"/>
                </a:cubicBezTo>
                <a:cubicBezTo>
                  <a:pt x="1177576" y="185352"/>
                  <a:pt x="1186123" y="197583"/>
                  <a:pt x="1210962" y="222422"/>
                </a:cubicBezTo>
                <a:lnTo>
                  <a:pt x="1767016" y="543698"/>
                </a:lnTo>
                <a:lnTo>
                  <a:pt x="2113005" y="741406"/>
                </a:lnTo>
                <a:lnTo>
                  <a:pt x="2607276" y="988541"/>
                </a:lnTo>
                <a:lnTo>
                  <a:pt x="3089189" y="963827"/>
                </a:lnTo>
                <a:lnTo>
                  <a:pt x="3472249" y="593125"/>
                </a:lnTo>
                <a:lnTo>
                  <a:pt x="3669957" y="247135"/>
                </a:lnTo>
                <a:lnTo>
                  <a:pt x="4139513" y="0"/>
                </a:lnTo>
                <a:lnTo>
                  <a:pt x="4547286" y="0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1" name="Freeform 70"/>
          <p:cNvSpPr/>
          <p:nvPr/>
        </p:nvSpPr>
        <p:spPr bwMode="auto">
          <a:xfrm>
            <a:off x="5548184" y="1890584"/>
            <a:ext cx="2014151" cy="2162432"/>
          </a:xfrm>
          <a:custGeom>
            <a:avLst/>
            <a:gdLst>
              <a:gd name="connsiteX0" fmla="*/ 0 w 2014151"/>
              <a:gd name="connsiteY0" fmla="*/ 0 h 2162432"/>
              <a:gd name="connsiteX1" fmla="*/ 24713 w 2014151"/>
              <a:gd name="connsiteY1" fmla="*/ 494270 h 2162432"/>
              <a:gd name="connsiteX2" fmla="*/ 766119 w 2014151"/>
              <a:gd name="connsiteY2" fmla="*/ 1210962 h 2162432"/>
              <a:gd name="connsiteX3" fmla="*/ 1581665 w 2014151"/>
              <a:gd name="connsiteY3" fmla="*/ 1680519 h 2162432"/>
              <a:gd name="connsiteX4" fmla="*/ 2014151 w 2014151"/>
              <a:gd name="connsiteY4" fmla="*/ 2150075 h 2162432"/>
              <a:gd name="connsiteX5" fmla="*/ 2001794 w 2014151"/>
              <a:gd name="connsiteY5" fmla="*/ 2162432 h 216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4151" h="2162432">
                <a:moveTo>
                  <a:pt x="0" y="0"/>
                </a:moveTo>
                <a:lnTo>
                  <a:pt x="24713" y="494270"/>
                </a:lnTo>
                <a:lnTo>
                  <a:pt x="766119" y="1210962"/>
                </a:lnTo>
                <a:lnTo>
                  <a:pt x="1581665" y="1680519"/>
                </a:lnTo>
                <a:lnTo>
                  <a:pt x="2014151" y="2150075"/>
                </a:lnTo>
                <a:lnTo>
                  <a:pt x="2001794" y="2162432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2" name="Freeform 71"/>
          <p:cNvSpPr/>
          <p:nvPr/>
        </p:nvSpPr>
        <p:spPr bwMode="auto">
          <a:xfrm>
            <a:off x="6934200" y="1902941"/>
            <a:ext cx="356286" cy="1526060"/>
          </a:xfrm>
          <a:custGeom>
            <a:avLst/>
            <a:gdLst>
              <a:gd name="connsiteX0" fmla="*/ 296562 w 308918"/>
              <a:gd name="connsiteY0" fmla="*/ 0 h 1544594"/>
              <a:gd name="connsiteX1" fmla="*/ 308918 w 308918"/>
              <a:gd name="connsiteY1" fmla="*/ 976183 h 1544594"/>
              <a:gd name="connsiteX2" fmla="*/ 0 w 308918"/>
              <a:gd name="connsiteY2" fmla="*/ 1544594 h 154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918" h="1544594">
                <a:moveTo>
                  <a:pt x="296562" y="0"/>
                </a:moveTo>
                <a:lnTo>
                  <a:pt x="308918" y="976183"/>
                </a:lnTo>
                <a:lnTo>
                  <a:pt x="0" y="1544594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4" name="Freeform 73"/>
          <p:cNvSpPr/>
          <p:nvPr/>
        </p:nvSpPr>
        <p:spPr bwMode="auto">
          <a:xfrm>
            <a:off x="3776472" y="3002692"/>
            <a:ext cx="1481328" cy="3361038"/>
          </a:xfrm>
          <a:custGeom>
            <a:avLst/>
            <a:gdLst>
              <a:gd name="connsiteX0" fmla="*/ 0 w 1359243"/>
              <a:gd name="connsiteY0" fmla="*/ 0 h 3361038"/>
              <a:gd name="connsiteX1" fmla="*/ 580768 w 1359243"/>
              <a:gd name="connsiteY1" fmla="*/ 0 h 3361038"/>
              <a:gd name="connsiteX2" fmla="*/ 630195 w 1359243"/>
              <a:gd name="connsiteY2" fmla="*/ 1210962 h 3361038"/>
              <a:gd name="connsiteX3" fmla="*/ 902043 w 1359243"/>
              <a:gd name="connsiteY3" fmla="*/ 2026508 h 3361038"/>
              <a:gd name="connsiteX4" fmla="*/ 976184 w 1359243"/>
              <a:gd name="connsiteY4" fmla="*/ 2384854 h 3361038"/>
              <a:gd name="connsiteX5" fmla="*/ 1359243 w 1359243"/>
              <a:gd name="connsiteY5" fmla="*/ 2792627 h 3361038"/>
              <a:gd name="connsiteX6" fmla="*/ 1346887 w 1359243"/>
              <a:gd name="connsiteY6" fmla="*/ 3361038 h 336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9243" h="3361038">
                <a:moveTo>
                  <a:pt x="0" y="0"/>
                </a:moveTo>
                <a:lnTo>
                  <a:pt x="580768" y="0"/>
                </a:lnTo>
                <a:lnTo>
                  <a:pt x="630195" y="1210962"/>
                </a:lnTo>
                <a:lnTo>
                  <a:pt x="902043" y="2026508"/>
                </a:lnTo>
                <a:lnTo>
                  <a:pt x="976184" y="2384854"/>
                </a:lnTo>
                <a:lnTo>
                  <a:pt x="1359243" y="2792627"/>
                </a:lnTo>
                <a:lnTo>
                  <a:pt x="1346887" y="3361038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5" name="Freeform 74"/>
          <p:cNvSpPr/>
          <p:nvPr/>
        </p:nvSpPr>
        <p:spPr bwMode="auto">
          <a:xfrm>
            <a:off x="5202195" y="5461686"/>
            <a:ext cx="1717589" cy="889687"/>
          </a:xfrm>
          <a:custGeom>
            <a:avLst/>
            <a:gdLst>
              <a:gd name="connsiteX0" fmla="*/ 0 w 1717589"/>
              <a:gd name="connsiteY0" fmla="*/ 234779 h 889687"/>
              <a:gd name="connsiteX1" fmla="*/ 803189 w 1717589"/>
              <a:gd name="connsiteY1" fmla="*/ 0 h 889687"/>
              <a:gd name="connsiteX2" fmla="*/ 1581664 w 1717589"/>
              <a:gd name="connsiteY2" fmla="*/ 86498 h 889687"/>
              <a:gd name="connsiteX3" fmla="*/ 1717589 w 1717589"/>
              <a:gd name="connsiteY3" fmla="*/ 889687 h 88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589" h="889687">
                <a:moveTo>
                  <a:pt x="0" y="234779"/>
                </a:moveTo>
                <a:lnTo>
                  <a:pt x="803189" y="0"/>
                </a:lnTo>
                <a:lnTo>
                  <a:pt x="1581664" y="86498"/>
                </a:lnTo>
                <a:lnTo>
                  <a:pt x="1717589" y="889687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6783858" y="4724400"/>
            <a:ext cx="150341" cy="836141"/>
          </a:xfrm>
          <a:custGeom>
            <a:avLst/>
            <a:gdLst>
              <a:gd name="connsiteX0" fmla="*/ 123568 w 123568"/>
              <a:gd name="connsiteY0" fmla="*/ 0 h 790833"/>
              <a:gd name="connsiteX1" fmla="*/ 0 w 123568"/>
              <a:gd name="connsiteY1" fmla="*/ 790833 h 7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568" h="790833">
                <a:moveTo>
                  <a:pt x="123568" y="0"/>
                </a:moveTo>
                <a:lnTo>
                  <a:pt x="0" y="790833"/>
                </a:lnTo>
              </a:path>
            </a:pathLst>
          </a:cu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 rot="5400000">
            <a:off x="5944394" y="4114006"/>
            <a:ext cx="5181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200400" y="1828800"/>
            <a:ext cx="5715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Freeform 79"/>
          <p:cNvSpPr/>
          <p:nvPr/>
        </p:nvSpPr>
        <p:spPr bwMode="auto">
          <a:xfrm>
            <a:off x="3884140" y="4953000"/>
            <a:ext cx="1297460" cy="1309816"/>
          </a:xfrm>
          <a:custGeom>
            <a:avLst/>
            <a:gdLst>
              <a:gd name="connsiteX0" fmla="*/ 0 w 1297460"/>
              <a:gd name="connsiteY0" fmla="*/ 0 h 1309816"/>
              <a:gd name="connsiteX1" fmla="*/ 0 w 1297460"/>
              <a:gd name="connsiteY1" fmla="*/ 1297459 h 1309816"/>
              <a:gd name="connsiteX2" fmla="*/ 1285103 w 1297460"/>
              <a:gd name="connsiteY2" fmla="*/ 1309816 h 1309816"/>
              <a:gd name="connsiteX3" fmla="*/ 1297460 w 1297460"/>
              <a:gd name="connsiteY3" fmla="*/ 827902 h 1309816"/>
              <a:gd name="connsiteX4" fmla="*/ 914400 w 1297460"/>
              <a:gd name="connsiteY4" fmla="*/ 494270 h 1309816"/>
              <a:gd name="connsiteX5" fmla="*/ 790833 w 1297460"/>
              <a:gd name="connsiteY5" fmla="*/ 0 h 1309816"/>
              <a:gd name="connsiteX6" fmla="*/ 0 w 1297460"/>
              <a:gd name="connsiteY6" fmla="*/ 0 h 13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7460" h="1309816">
                <a:moveTo>
                  <a:pt x="0" y="0"/>
                </a:moveTo>
                <a:lnTo>
                  <a:pt x="0" y="1297459"/>
                </a:lnTo>
                <a:lnTo>
                  <a:pt x="1285103" y="1309816"/>
                </a:lnTo>
                <a:lnTo>
                  <a:pt x="1297460" y="827902"/>
                </a:lnTo>
                <a:lnTo>
                  <a:pt x="914400" y="494270"/>
                </a:lnTo>
                <a:lnTo>
                  <a:pt x="79083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886200" y="5715000"/>
            <a:ext cx="533400" cy="533400"/>
          </a:xfrm>
          <a:prstGeom prst="rect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886200" y="36576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>
            <a:off x="1563291" y="4151709"/>
            <a:ext cx="4647406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6059091" y="4076303"/>
            <a:ext cx="4647406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Freeform 42"/>
          <p:cNvSpPr/>
          <p:nvPr/>
        </p:nvSpPr>
        <p:spPr bwMode="auto">
          <a:xfrm>
            <a:off x="6709719" y="1927654"/>
            <a:ext cx="877330" cy="4436076"/>
          </a:xfrm>
          <a:custGeom>
            <a:avLst/>
            <a:gdLst>
              <a:gd name="connsiteX0" fmla="*/ 630195 w 877330"/>
              <a:gd name="connsiteY0" fmla="*/ 0 h 4436076"/>
              <a:gd name="connsiteX1" fmla="*/ 654908 w 877330"/>
              <a:gd name="connsiteY1" fmla="*/ 951470 h 4436076"/>
              <a:gd name="connsiteX2" fmla="*/ 296562 w 877330"/>
              <a:gd name="connsiteY2" fmla="*/ 1507524 h 4436076"/>
              <a:gd name="connsiteX3" fmla="*/ 506627 w 877330"/>
              <a:gd name="connsiteY3" fmla="*/ 1631092 h 4436076"/>
              <a:gd name="connsiteX4" fmla="*/ 877330 w 877330"/>
              <a:gd name="connsiteY4" fmla="*/ 2051222 h 4436076"/>
              <a:gd name="connsiteX5" fmla="*/ 679622 w 877330"/>
              <a:gd name="connsiteY5" fmla="*/ 2323070 h 4436076"/>
              <a:gd name="connsiteX6" fmla="*/ 543697 w 877330"/>
              <a:gd name="connsiteY6" fmla="*/ 2508422 h 4436076"/>
              <a:gd name="connsiteX7" fmla="*/ 259492 w 877330"/>
              <a:gd name="connsiteY7" fmla="*/ 2755557 h 4436076"/>
              <a:gd name="connsiteX8" fmla="*/ 148281 w 877330"/>
              <a:gd name="connsiteY8" fmla="*/ 2792627 h 4436076"/>
              <a:gd name="connsiteX9" fmla="*/ 74140 w 877330"/>
              <a:gd name="connsiteY9" fmla="*/ 3274541 h 4436076"/>
              <a:gd name="connsiteX10" fmla="*/ 0 w 877330"/>
              <a:gd name="connsiteY10" fmla="*/ 3645243 h 4436076"/>
              <a:gd name="connsiteX11" fmla="*/ 135924 w 877330"/>
              <a:gd name="connsiteY11" fmla="*/ 4436076 h 443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7330" h="4436076">
                <a:moveTo>
                  <a:pt x="630195" y="0"/>
                </a:moveTo>
                <a:lnTo>
                  <a:pt x="654908" y="951470"/>
                </a:lnTo>
                <a:lnTo>
                  <a:pt x="296562" y="1507524"/>
                </a:lnTo>
                <a:lnTo>
                  <a:pt x="506627" y="1631092"/>
                </a:lnTo>
                <a:lnTo>
                  <a:pt x="877330" y="2051222"/>
                </a:lnTo>
                <a:lnTo>
                  <a:pt x="679622" y="2323070"/>
                </a:lnTo>
                <a:lnTo>
                  <a:pt x="543697" y="2508422"/>
                </a:lnTo>
                <a:lnTo>
                  <a:pt x="259492" y="2755557"/>
                </a:lnTo>
                <a:lnTo>
                  <a:pt x="148281" y="2792627"/>
                </a:lnTo>
                <a:lnTo>
                  <a:pt x="74140" y="3274541"/>
                </a:lnTo>
                <a:lnTo>
                  <a:pt x="0" y="3645243"/>
                </a:lnTo>
                <a:lnTo>
                  <a:pt x="135924" y="4436076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7587049" y="3707027"/>
            <a:ext cx="840259" cy="247135"/>
          </a:xfrm>
          <a:custGeom>
            <a:avLst/>
            <a:gdLst>
              <a:gd name="connsiteX0" fmla="*/ 840259 w 840259"/>
              <a:gd name="connsiteY0" fmla="*/ 0 h 247135"/>
              <a:gd name="connsiteX1" fmla="*/ 407773 w 840259"/>
              <a:gd name="connsiteY1" fmla="*/ 12357 h 247135"/>
              <a:gd name="connsiteX2" fmla="*/ 0 w 840259"/>
              <a:gd name="connsiteY2" fmla="*/ 247135 h 2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259" h="247135">
                <a:moveTo>
                  <a:pt x="840259" y="0"/>
                </a:moveTo>
                <a:lnTo>
                  <a:pt x="407773" y="12357"/>
                </a:lnTo>
                <a:lnTo>
                  <a:pt x="0" y="247135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3818238" y="3929449"/>
            <a:ext cx="1421027" cy="135924"/>
          </a:xfrm>
          <a:custGeom>
            <a:avLst/>
            <a:gdLst>
              <a:gd name="connsiteX0" fmla="*/ 0 w 1421027"/>
              <a:gd name="connsiteY0" fmla="*/ 135924 h 135924"/>
              <a:gd name="connsiteX1" fmla="*/ 1112108 w 1421027"/>
              <a:gd name="connsiteY1" fmla="*/ 123567 h 135924"/>
              <a:gd name="connsiteX2" fmla="*/ 1421027 w 1421027"/>
              <a:gd name="connsiteY2" fmla="*/ 0 h 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1027" h="135924">
                <a:moveTo>
                  <a:pt x="0" y="135924"/>
                </a:moveTo>
                <a:lnTo>
                  <a:pt x="1112108" y="123567"/>
                </a:lnTo>
                <a:lnTo>
                  <a:pt x="1421027" y="0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2" name="Freeform 51"/>
          <p:cNvSpPr/>
          <p:nvPr/>
        </p:nvSpPr>
        <p:spPr bwMode="auto">
          <a:xfrm>
            <a:off x="3904735" y="2940908"/>
            <a:ext cx="1445741" cy="3435178"/>
          </a:xfrm>
          <a:custGeom>
            <a:avLst/>
            <a:gdLst>
              <a:gd name="connsiteX0" fmla="*/ 0 w 1445741"/>
              <a:gd name="connsiteY0" fmla="*/ 0 h 3435178"/>
              <a:gd name="connsiteX1" fmla="*/ 580768 w 1445741"/>
              <a:gd name="connsiteY1" fmla="*/ 0 h 3435178"/>
              <a:gd name="connsiteX2" fmla="*/ 654908 w 1445741"/>
              <a:gd name="connsiteY2" fmla="*/ 1210962 h 3435178"/>
              <a:gd name="connsiteX3" fmla="*/ 1037968 w 1445741"/>
              <a:gd name="connsiteY3" fmla="*/ 2471351 h 3435178"/>
              <a:gd name="connsiteX4" fmla="*/ 1445741 w 1445741"/>
              <a:gd name="connsiteY4" fmla="*/ 2854411 h 3435178"/>
              <a:gd name="connsiteX5" fmla="*/ 1433384 w 1445741"/>
              <a:gd name="connsiteY5" fmla="*/ 3435178 h 343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5741" h="3435178">
                <a:moveTo>
                  <a:pt x="0" y="0"/>
                </a:moveTo>
                <a:lnTo>
                  <a:pt x="580768" y="0"/>
                </a:lnTo>
                <a:lnTo>
                  <a:pt x="654908" y="1210962"/>
                </a:lnTo>
                <a:lnTo>
                  <a:pt x="1037968" y="2471351"/>
                </a:lnTo>
                <a:lnTo>
                  <a:pt x="1445741" y="2854411"/>
                </a:lnTo>
                <a:lnTo>
                  <a:pt x="1433384" y="3435178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 rot="10800000">
            <a:off x="3810000" y="6248400"/>
            <a:ext cx="4953000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rot="10800000">
            <a:off x="3657600" y="1981200"/>
            <a:ext cx="4953000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3" grpId="0" animBg="1"/>
      <p:bldP spid="47" grpId="0" animBg="1"/>
      <p:bldP spid="55" grpId="0" animBg="1"/>
      <p:bldP spid="46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5" grpId="0" animBg="1"/>
      <p:bldP spid="66" grpId="0" animBg="1"/>
      <p:bldP spid="68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80" grpId="0" animBg="1"/>
      <p:bldP spid="64" grpId="0" animBg="1"/>
      <p:bldP spid="43" grpId="0" animBg="1"/>
      <p:bldP spid="45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381000"/>
            <a:ext cx="77724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Compact walkable neighborhoods matter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2000" y="1752600"/>
            <a:ext cx="6553200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34950" indent="-234950">
              <a:spcBef>
                <a:spcPts val="12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Environment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r>
              <a:rPr lang="en-US" sz="2000" dirty="0">
                <a:solidFill>
                  <a:schemeClr val="bg1"/>
                </a:solidFill>
              </a:rPr>
              <a:t> Cars are a leading cause of air pollution. </a:t>
            </a:r>
            <a:r>
              <a:rPr lang="en-US" sz="2000" dirty="0" smtClean="0">
                <a:solidFill>
                  <a:schemeClr val="bg1"/>
                </a:solidFill>
              </a:rPr>
              <a:t>Feet </a:t>
            </a:r>
            <a:r>
              <a:rPr lang="en-US" sz="2000" dirty="0">
                <a:solidFill>
                  <a:schemeClr val="bg1"/>
                </a:solidFill>
              </a:rPr>
              <a:t>are zero-pollution transportation machines.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34950" indent="-234950">
              <a:spcBef>
                <a:spcPts val="12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Health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The average resident of a walkable neighborhood weighs 6-10 pounds less than someone who lives in a sprawling neighborhood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34950" indent="-234950">
              <a:spcBef>
                <a:spcPts val="12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Finances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One point of Walk Score is worth up to $3,000 of value for your </a:t>
            </a:r>
            <a:r>
              <a:rPr lang="en-US" sz="2000" dirty="0" smtClean="0">
                <a:solidFill>
                  <a:schemeClr val="bg1"/>
                </a:solidFill>
              </a:rPr>
              <a:t>property.</a:t>
            </a:r>
          </a:p>
          <a:p>
            <a:pPr marL="234950" indent="-234950">
              <a:spcBef>
                <a:spcPts val="12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Community: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Studies show that for every 10 minutes a person spends in a daily car commute, time spent in community activities falls by 10</a:t>
            </a:r>
            <a:r>
              <a:rPr lang="en-US" sz="2000" dirty="0" smtClean="0">
                <a:solidFill>
                  <a:schemeClr val="bg1"/>
                </a:solidFill>
              </a:rPr>
              <a:t>%.</a:t>
            </a:r>
          </a:p>
          <a:p>
            <a:pPr marL="234950" indent="-234950">
              <a:spcBef>
                <a:spcPts val="1200"/>
              </a:spcBef>
              <a:buFont typeface="Arial" charset="0"/>
              <a:buChar char="•"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Economics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Compact neighborhoods cost less per acre for infrastructure: roads, sewer, water, parks, etc.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4" descr="C:\Users\1979\AppData\Local\Microsoft\Windows\Temporary Internet Files\Content.IE5\O1L860U3\MC900197924[1].wm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81800" y="1828800"/>
            <a:ext cx="1729333" cy="11441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makes a neighborhood walkable?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62000" y="1752600"/>
            <a:ext cx="63246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A </a:t>
            </a:r>
            <a:r>
              <a:rPr lang="en-US" sz="2000" b="1" dirty="0">
                <a:solidFill>
                  <a:schemeClr val="bg1"/>
                </a:solidFill>
              </a:rPr>
              <a:t>center: </a:t>
            </a:r>
            <a:r>
              <a:rPr lang="en-US" sz="2000" dirty="0">
                <a:solidFill>
                  <a:schemeClr val="bg1"/>
                </a:solidFill>
              </a:rPr>
              <a:t>Walkable neighborhoods have a </a:t>
            </a:r>
            <a:r>
              <a:rPr lang="en-US" sz="2000" dirty="0" smtClean="0">
                <a:solidFill>
                  <a:schemeClr val="bg1"/>
                </a:solidFill>
              </a:rPr>
              <a:t>center – a main </a:t>
            </a:r>
            <a:r>
              <a:rPr lang="en-US" sz="2000" dirty="0">
                <a:solidFill>
                  <a:schemeClr val="bg1"/>
                </a:solidFill>
              </a:rPr>
              <a:t>street or a public space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People</a:t>
            </a:r>
            <a:r>
              <a:rPr lang="en-US" sz="2000" b="1" dirty="0">
                <a:solidFill>
                  <a:schemeClr val="bg1"/>
                </a:solidFill>
              </a:rPr>
              <a:t>: </a:t>
            </a:r>
            <a:r>
              <a:rPr lang="en-US" sz="2000" dirty="0">
                <a:solidFill>
                  <a:schemeClr val="bg1"/>
                </a:solidFill>
              </a:rPr>
              <a:t>Enough people for businesses to flourish and for public transit to run frequently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Mixed </a:t>
            </a:r>
            <a:r>
              <a:rPr lang="en-US" sz="2000" b="1" dirty="0">
                <a:solidFill>
                  <a:schemeClr val="bg1"/>
                </a:solidFill>
              </a:rPr>
              <a:t>income, mixed use: </a:t>
            </a:r>
            <a:r>
              <a:rPr lang="en-US" sz="2000" dirty="0">
                <a:solidFill>
                  <a:schemeClr val="bg1"/>
                </a:solidFill>
              </a:rPr>
              <a:t>Affordable housing located near businesses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Parks </a:t>
            </a:r>
            <a:r>
              <a:rPr lang="en-US" sz="2000" b="1" dirty="0">
                <a:solidFill>
                  <a:schemeClr val="bg1"/>
                </a:solidFill>
              </a:rPr>
              <a:t>and public space: </a:t>
            </a:r>
            <a:r>
              <a:rPr lang="en-US" sz="2000" dirty="0">
                <a:solidFill>
                  <a:schemeClr val="bg1"/>
                </a:solidFill>
              </a:rPr>
              <a:t>Plenty of public places to gather and play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Pedestrian </a:t>
            </a:r>
            <a:r>
              <a:rPr lang="en-US" sz="2000" b="1" dirty="0">
                <a:solidFill>
                  <a:schemeClr val="bg1"/>
                </a:solidFill>
              </a:rPr>
              <a:t>design: </a:t>
            </a:r>
            <a:r>
              <a:rPr lang="en-US" sz="2000" dirty="0">
                <a:solidFill>
                  <a:schemeClr val="bg1"/>
                </a:solidFill>
              </a:rPr>
              <a:t>Buildings are close to the street, parking lots </a:t>
            </a:r>
            <a:r>
              <a:rPr lang="en-US" sz="2000" dirty="0" smtClean="0">
                <a:solidFill>
                  <a:schemeClr val="bg1"/>
                </a:solidFill>
              </a:rPr>
              <a:t>to </a:t>
            </a:r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dirty="0" smtClean="0">
                <a:solidFill>
                  <a:schemeClr val="bg1"/>
                </a:solidFill>
              </a:rPr>
              <a:t>side or rear. </a:t>
            </a:r>
          </a:p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Schools </a:t>
            </a:r>
            <a:r>
              <a:rPr lang="en-US" sz="2000" b="1" dirty="0">
                <a:solidFill>
                  <a:schemeClr val="bg1"/>
                </a:solidFill>
              </a:rPr>
              <a:t>and workplaces: </a:t>
            </a:r>
            <a:r>
              <a:rPr lang="en-US" sz="2000" dirty="0">
                <a:solidFill>
                  <a:schemeClr val="bg1"/>
                </a:solidFill>
              </a:rPr>
              <a:t>Close enough that most residents can walk from their homes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222250" marR="0" lvl="0" indent="-2222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Complete </a:t>
            </a:r>
            <a:r>
              <a:rPr lang="en-US" sz="2000" b="1" dirty="0">
                <a:solidFill>
                  <a:schemeClr val="bg1"/>
                </a:solidFill>
              </a:rPr>
              <a:t>streets: </a:t>
            </a:r>
            <a:r>
              <a:rPr lang="en-US" sz="2000" dirty="0">
                <a:solidFill>
                  <a:schemeClr val="bg1"/>
                </a:solidFill>
              </a:rPr>
              <a:t>Streets designed for bicyclists, pedestrians, and transit. 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7" descr="C:\Users\1979\AppData\Local\Microsoft\Windows\Temporary Internet Files\Content.IE5\O1L860U3\MC900412044[1].wm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10400" y="2209800"/>
            <a:ext cx="1622272" cy="1447800"/>
          </a:xfrm>
          <a:prstGeom prst="rect">
            <a:avLst/>
          </a:prstGeom>
          <a:solidFill>
            <a:schemeClr val="bg1">
              <a:alpha val="34000"/>
            </a:schemeClr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069137" cy="1412875"/>
          </a:xfrm>
        </p:spPr>
        <p:txBody>
          <a:bodyPr/>
          <a:lstStyle/>
          <a:p>
            <a:r>
              <a:rPr lang="en-US" sz="2800" dirty="0" smtClean="0"/>
              <a:t>Minot Walk Score</a:t>
            </a:r>
            <a:endParaRPr lang="en-US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799" y="1676400"/>
            <a:ext cx="6349999" cy="501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5410200" y="1676400"/>
            <a:ext cx="3276600" cy="5029200"/>
          </a:xfrm>
          <a:prstGeom prst="rect">
            <a:avLst/>
          </a:prstGeom>
          <a:solidFill>
            <a:schemeClr val="bg1"/>
          </a:solidFill>
        </p:spPr>
        <p:txBody>
          <a:bodyPr vert="horz" lIns="45720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Walk Score Description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90–100 	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Walker's Paradise —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lang="en-US" sz="1200" noProof="0" dirty="0" smtClean="0"/>
              <a:t>	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Daily errands do not require a car.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70–89 	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Walkable —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lang="en-US" sz="1200" b="1" dirty="0"/>
              <a:t>	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Most errands can be accomplished on foot.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50–69 	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Somewhat Walkable —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lang="en-US" sz="1200" b="1" dirty="0"/>
              <a:t>	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amenities within walking distance.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25–49 	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Car-Dependent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—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lang="en-US" sz="1200" dirty="0"/>
              <a:t>	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few amenities within walking distance.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0–24 	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Car-Dependent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— 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692150" algn="l"/>
              </a:tabLst>
              <a:defRPr/>
            </a:pPr>
            <a:r>
              <a:rPr lang="en-US" sz="1200" dirty="0"/>
              <a:t>	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Almost all errands require a car.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6200000" flipV="1">
            <a:off x="4387214" y="4006215"/>
            <a:ext cx="2590800" cy="64772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taging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21626" y="228600"/>
            <a:ext cx="5593773" cy="6477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V="1">
            <a:off x="2590800" y="1524000"/>
            <a:ext cx="1752600" cy="228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16200000" flipH="1">
            <a:off x="1447800" y="2895600"/>
            <a:ext cx="3200400" cy="914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22098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 Growth Areas: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Southwest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Northwest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Northeast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East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East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baseline="0" dirty="0" smtClean="0">
                <a:solidFill>
                  <a:srgbClr val="F8F8F8"/>
                </a:solidFill>
                <a:latin typeface="+mn-lt"/>
              </a:rPr>
              <a:t>Southeast</a:t>
            </a:r>
          </a:p>
          <a:p>
            <a:pPr marL="238125" marR="0" lvl="0" indent="-238125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Downtown</a:t>
            </a:r>
            <a:endParaRPr lang="en-US" kern="0" dirty="0" smtClean="0">
              <a:solidFill>
                <a:srgbClr val="F8F8F8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590800" y="1752600"/>
            <a:ext cx="2590800" cy="1447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5181600" y="3200400"/>
            <a:ext cx="533400" cy="457200"/>
          </a:xfrm>
          <a:prstGeom prst="rect">
            <a:avLst/>
          </a:prstGeom>
          <a:solidFill>
            <a:srgbClr val="339933">
              <a:alpha val="28000"/>
            </a:srgbClr>
          </a:solidFill>
          <a:ln w="222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304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2438400" cy="16002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Shows potential development in future Growth Areas by phase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Each phase represents 3-10 years of growth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Goal is compact, orderly development 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234950" algn="l"/>
              </a:tabLst>
              <a:defRPr/>
            </a:pPr>
            <a:endParaRPr lang="en-US" kern="0" dirty="0" smtClean="0">
              <a:solidFill>
                <a:srgbClr val="F8F8F8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304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Draft Growth Phasing Plan </a:t>
            </a:r>
          </a:p>
        </p:txBody>
      </p:sp>
      <p:pic>
        <p:nvPicPr>
          <p:cNvPr id="4" name="Picture 3" descr="staging phases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92952" y="228600"/>
            <a:ext cx="5678706" cy="6490477"/>
          </a:xfrm>
          <a:prstGeom prst="rect">
            <a:avLst/>
          </a:prstGeom>
        </p:spPr>
      </p:pic>
      <p:pic>
        <p:nvPicPr>
          <p:cNvPr id="5" name="Picture 4" descr="staging phases11301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38200" y="4800600"/>
            <a:ext cx="2225989" cy="1905000"/>
          </a:xfrm>
          <a:prstGeom prst="rect">
            <a:avLst/>
          </a:prstGeom>
        </p:spPr>
      </p:pic>
      <p:pic>
        <p:nvPicPr>
          <p:cNvPr id="6" name="Picture 5" descr="staging phases11301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696200" y="5334000"/>
            <a:ext cx="1187450" cy="1295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78737" cy="1412875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Staged Growth – Principles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6172200" cy="4876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600" dirty="0" smtClean="0"/>
              <a:t>Efficiency and cost effectiveness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Sufficient land supply to insure competition and avoid escalating land prices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Clear shared understanding of location and timing of municipal investment, costs and benefits</a:t>
            </a:r>
          </a:p>
          <a:p>
            <a:pPr>
              <a:spcBef>
                <a:spcPts val="0"/>
              </a:spcBef>
            </a:pPr>
            <a:r>
              <a:rPr lang="en-US" sz="2600" dirty="0" smtClean="0"/>
              <a:t>Fairness</a:t>
            </a:r>
          </a:p>
          <a:p>
            <a:pPr eaLnBrk="1" hangingPunct="1">
              <a:spcBef>
                <a:spcPts val="0"/>
              </a:spcBef>
              <a:buFont typeface="Wingdings" pitchFamily="2" charset="2"/>
              <a:buNone/>
            </a:pPr>
            <a:endParaRPr lang="en-US" sz="2600" dirty="0" smtClean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77000" y="3048000"/>
            <a:ext cx="153501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400" y="3810000"/>
            <a:ext cx="1524000" cy="1566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staging phases11301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010400" y="1752600"/>
            <a:ext cx="1533401" cy="1752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24384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Shows existing and future City development color code for various land uses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Six Growth Areas (plus Downtown) shown as they are expected to develop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Future roadway system, park system, greenway connections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shown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Draft Future Land Use Plan </a:t>
            </a:r>
          </a:p>
        </p:txBody>
      </p:sp>
      <p:pic>
        <p:nvPicPr>
          <p:cNvPr id="11" name="Picture 10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493004" y="381000"/>
            <a:ext cx="5498596" cy="6019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3124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While the floods have been personally devastating to many Minot residents and businesses, the Souris Valley Project provides an opportunity to create a lasting benefit to the community – and not just for flood protection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The Comprehensive Plan will incorporate the Souris Valley Project into the overall Plan generally and more specifically with neighborhood plans to be developed later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5334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Greenway Connections</a:t>
            </a:r>
          </a:p>
        </p:txBody>
      </p:sp>
      <p:pic>
        <p:nvPicPr>
          <p:cNvPr id="18" name="Picture 17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465226" y="381000"/>
            <a:ext cx="5526374" cy="6019800"/>
          </a:xfrm>
          <a:prstGeom prst="rect">
            <a:avLst/>
          </a:prstGeom>
        </p:spPr>
      </p:pic>
      <p:sp>
        <p:nvSpPr>
          <p:cNvPr id="5" name="Freeform 4"/>
          <p:cNvSpPr>
            <a:spLocks noChangeAspect="1"/>
          </p:cNvSpPr>
          <p:nvPr/>
        </p:nvSpPr>
        <p:spPr bwMode="auto">
          <a:xfrm>
            <a:off x="3643702" y="2894731"/>
            <a:ext cx="4987648" cy="2744069"/>
          </a:xfrm>
          <a:custGeom>
            <a:avLst/>
            <a:gdLst>
              <a:gd name="connsiteX0" fmla="*/ 0 w 5505450"/>
              <a:gd name="connsiteY0" fmla="*/ 247650 h 3028950"/>
              <a:gd name="connsiteX1" fmla="*/ 285750 w 5505450"/>
              <a:gd name="connsiteY1" fmla="*/ 628650 h 3028950"/>
              <a:gd name="connsiteX2" fmla="*/ 600075 w 5505450"/>
              <a:gd name="connsiteY2" fmla="*/ 581025 h 3028950"/>
              <a:gd name="connsiteX3" fmla="*/ 885825 w 5505450"/>
              <a:gd name="connsiteY3" fmla="*/ 571500 h 3028950"/>
              <a:gd name="connsiteX4" fmla="*/ 1009650 w 5505450"/>
              <a:gd name="connsiteY4" fmla="*/ 600075 h 3028950"/>
              <a:gd name="connsiteX5" fmla="*/ 1190625 w 5505450"/>
              <a:gd name="connsiteY5" fmla="*/ 628650 h 3028950"/>
              <a:gd name="connsiteX6" fmla="*/ 1333500 w 5505450"/>
              <a:gd name="connsiteY6" fmla="*/ 542925 h 3028950"/>
              <a:gd name="connsiteX7" fmla="*/ 1419225 w 5505450"/>
              <a:gd name="connsiteY7" fmla="*/ 476250 h 3028950"/>
              <a:gd name="connsiteX8" fmla="*/ 1466850 w 5505450"/>
              <a:gd name="connsiteY8" fmla="*/ 361950 h 3028950"/>
              <a:gd name="connsiteX9" fmla="*/ 1571625 w 5505450"/>
              <a:gd name="connsiteY9" fmla="*/ 247650 h 3028950"/>
              <a:gd name="connsiteX10" fmla="*/ 1685925 w 5505450"/>
              <a:gd name="connsiteY10" fmla="*/ 209550 h 3028950"/>
              <a:gd name="connsiteX11" fmla="*/ 1828800 w 5505450"/>
              <a:gd name="connsiteY11" fmla="*/ 152400 h 3028950"/>
              <a:gd name="connsiteX12" fmla="*/ 1933575 w 5505450"/>
              <a:gd name="connsiteY12" fmla="*/ 47625 h 3028950"/>
              <a:gd name="connsiteX13" fmla="*/ 2133600 w 5505450"/>
              <a:gd name="connsiteY13" fmla="*/ 19050 h 3028950"/>
              <a:gd name="connsiteX14" fmla="*/ 2305050 w 5505450"/>
              <a:gd name="connsiteY14" fmla="*/ 0 h 3028950"/>
              <a:gd name="connsiteX15" fmla="*/ 2409825 w 5505450"/>
              <a:gd name="connsiteY15" fmla="*/ 66675 h 3028950"/>
              <a:gd name="connsiteX16" fmla="*/ 2609850 w 5505450"/>
              <a:gd name="connsiteY16" fmla="*/ 76200 h 3028950"/>
              <a:gd name="connsiteX17" fmla="*/ 2686050 w 5505450"/>
              <a:gd name="connsiteY17" fmla="*/ 28575 h 3028950"/>
              <a:gd name="connsiteX18" fmla="*/ 2743200 w 5505450"/>
              <a:gd name="connsiteY18" fmla="*/ 171450 h 3028950"/>
              <a:gd name="connsiteX19" fmla="*/ 2790825 w 5505450"/>
              <a:gd name="connsiteY19" fmla="*/ 266700 h 3028950"/>
              <a:gd name="connsiteX20" fmla="*/ 2867025 w 5505450"/>
              <a:gd name="connsiteY20" fmla="*/ 361950 h 3028950"/>
              <a:gd name="connsiteX21" fmla="*/ 2943225 w 5505450"/>
              <a:gd name="connsiteY21" fmla="*/ 438150 h 3028950"/>
              <a:gd name="connsiteX22" fmla="*/ 2971800 w 5505450"/>
              <a:gd name="connsiteY22" fmla="*/ 581025 h 3028950"/>
              <a:gd name="connsiteX23" fmla="*/ 3086100 w 5505450"/>
              <a:gd name="connsiteY23" fmla="*/ 704850 h 3028950"/>
              <a:gd name="connsiteX24" fmla="*/ 3228975 w 5505450"/>
              <a:gd name="connsiteY24" fmla="*/ 800100 h 3028950"/>
              <a:gd name="connsiteX25" fmla="*/ 3305175 w 5505450"/>
              <a:gd name="connsiteY25" fmla="*/ 866775 h 3028950"/>
              <a:gd name="connsiteX26" fmla="*/ 3381375 w 5505450"/>
              <a:gd name="connsiteY26" fmla="*/ 904875 h 3028950"/>
              <a:gd name="connsiteX27" fmla="*/ 3524250 w 5505450"/>
              <a:gd name="connsiteY27" fmla="*/ 904875 h 3028950"/>
              <a:gd name="connsiteX28" fmla="*/ 3638550 w 5505450"/>
              <a:gd name="connsiteY28" fmla="*/ 914400 h 3028950"/>
              <a:gd name="connsiteX29" fmla="*/ 3771900 w 5505450"/>
              <a:gd name="connsiteY29" fmla="*/ 1009650 h 3028950"/>
              <a:gd name="connsiteX30" fmla="*/ 3838575 w 5505450"/>
              <a:gd name="connsiteY30" fmla="*/ 1066800 h 3028950"/>
              <a:gd name="connsiteX31" fmla="*/ 3971925 w 5505450"/>
              <a:gd name="connsiteY31" fmla="*/ 1181100 h 3028950"/>
              <a:gd name="connsiteX32" fmla="*/ 4114800 w 5505450"/>
              <a:gd name="connsiteY32" fmla="*/ 1314450 h 3028950"/>
              <a:gd name="connsiteX33" fmla="*/ 4229100 w 5505450"/>
              <a:gd name="connsiteY33" fmla="*/ 1447800 h 3028950"/>
              <a:gd name="connsiteX34" fmla="*/ 4286250 w 5505450"/>
              <a:gd name="connsiteY34" fmla="*/ 1562100 h 3028950"/>
              <a:gd name="connsiteX35" fmla="*/ 4352925 w 5505450"/>
              <a:gd name="connsiteY35" fmla="*/ 1609725 h 3028950"/>
              <a:gd name="connsiteX36" fmla="*/ 4524375 w 5505450"/>
              <a:gd name="connsiteY36" fmla="*/ 1695450 h 3028950"/>
              <a:gd name="connsiteX37" fmla="*/ 4562475 w 5505450"/>
              <a:gd name="connsiteY37" fmla="*/ 1809750 h 3028950"/>
              <a:gd name="connsiteX38" fmla="*/ 4581525 w 5505450"/>
              <a:gd name="connsiteY38" fmla="*/ 1895475 h 3028950"/>
              <a:gd name="connsiteX39" fmla="*/ 4591050 w 5505450"/>
              <a:gd name="connsiteY39" fmla="*/ 1924050 h 3028950"/>
              <a:gd name="connsiteX40" fmla="*/ 4600575 w 5505450"/>
              <a:gd name="connsiteY40" fmla="*/ 1933575 h 3028950"/>
              <a:gd name="connsiteX41" fmla="*/ 4610100 w 5505450"/>
              <a:gd name="connsiteY41" fmla="*/ 2019300 h 3028950"/>
              <a:gd name="connsiteX42" fmla="*/ 4829175 w 5505450"/>
              <a:gd name="connsiteY42" fmla="*/ 2247900 h 3028950"/>
              <a:gd name="connsiteX43" fmla="*/ 4905375 w 5505450"/>
              <a:gd name="connsiteY43" fmla="*/ 2381250 h 3028950"/>
              <a:gd name="connsiteX44" fmla="*/ 4953000 w 5505450"/>
              <a:gd name="connsiteY44" fmla="*/ 2447925 h 3028950"/>
              <a:gd name="connsiteX45" fmla="*/ 5076825 w 5505450"/>
              <a:gd name="connsiteY45" fmla="*/ 2514600 h 3028950"/>
              <a:gd name="connsiteX46" fmla="*/ 5276850 w 5505450"/>
              <a:gd name="connsiteY46" fmla="*/ 2686050 h 3028950"/>
              <a:gd name="connsiteX47" fmla="*/ 5314950 w 5505450"/>
              <a:gd name="connsiteY47" fmla="*/ 2771775 h 3028950"/>
              <a:gd name="connsiteX48" fmla="*/ 5381625 w 5505450"/>
              <a:gd name="connsiteY48" fmla="*/ 2847975 h 3028950"/>
              <a:gd name="connsiteX49" fmla="*/ 5457825 w 5505450"/>
              <a:gd name="connsiteY49" fmla="*/ 2952750 h 3028950"/>
              <a:gd name="connsiteX50" fmla="*/ 5505450 w 5505450"/>
              <a:gd name="connsiteY50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05450" h="3028950">
                <a:moveTo>
                  <a:pt x="0" y="247650"/>
                </a:moveTo>
                <a:lnTo>
                  <a:pt x="285750" y="628650"/>
                </a:lnTo>
                <a:lnTo>
                  <a:pt x="600075" y="581025"/>
                </a:lnTo>
                <a:lnTo>
                  <a:pt x="885825" y="571500"/>
                </a:lnTo>
                <a:lnTo>
                  <a:pt x="1009650" y="600075"/>
                </a:lnTo>
                <a:lnTo>
                  <a:pt x="1190625" y="628650"/>
                </a:lnTo>
                <a:lnTo>
                  <a:pt x="1333500" y="542925"/>
                </a:lnTo>
                <a:lnTo>
                  <a:pt x="1419225" y="476250"/>
                </a:lnTo>
                <a:lnTo>
                  <a:pt x="1466850" y="361950"/>
                </a:lnTo>
                <a:lnTo>
                  <a:pt x="1571625" y="247650"/>
                </a:lnTo>
                <a:lnTo>
                  <a:pt x="1685925" y="209550"/>
                </a:lnTo>
                <a:lnTo>
                  <a:pt x="1828800" y="152400"/>
                </a:lnTo>
                <a:lnTo>
                  <a:pt x="1933575" y="47625"/>
                </a:lnTo>
                <a:lnTo>
                  <a:pt x="2133600" y="19050"/>
                </a:lnTo>
                <a:lnTo>
                  <a:pt x="2305050" y="0"/>
                </a:lnTo>
                <a:lnTo>
                  <a:pt x="2409825" y="66675"/>
                </a:lnTo>
                <a:lnTo>
                  <a:pt x="2609850" y="76200"/>
                </a:lnTo>
                <a:lnTo>
                  <a:pt x="2686050" y="28575"/>
                </a:lnTo>
                <a:lnTo>
                  <a:pt x="2743200" y="171450"/>
                </a:lnTo>
                <a:lnTo>
                  <a:pt x="2790825" y="266700"/>
                </a:lnTo>
                <a:lnTo>
                  <a:pt x="2867025" y="361950"/>
                </a:lnTo>
                <a:lnTo>
                  <a:pt x="2943225" y="438150"/>
                </a:lnTo>
                <a:lnTo>
                  <a:pt x="2971800" y="581025"/>
                </a:lnTo>
                <a:lnTo>
                  <a:pt x="3086100" y="704850"/>
                </a:lnTo>
                <a:lnTo>
                  <a:pt x="3228975" y="800100"/>
                </a:lnTo>
                <a:cubicBezTo>
                  <a:pt x="3299059" y="860172"/>
                  <a:pt x="3274952" y="836552"/>
                  <a:pt x="3305175" y="866775"/>
                </a:cubicBezTo>
                <a:lnTo>
                  <a:pt x="3381375" y="904875"/>
                </a:lnTo>
                <a:lnTo>
                  <a:pt x="3524250" y="904875"/>
                </a:lnTo>
                <a:lnTo>
                  <a:pt x="3638550" y="914400"/>
                </a:lnTo>
                <a:lnTo>
                  <a:pt x="3771900" y="1009650"/>
                </a:lnTo>
                <a:cubicBezTo>
                  <a:pt x="3841159" y="1059120"/>
                  <a:pt x="3838575" y="1029963"/>
                  <a:pt x="3838575" y="1066800"/>
                </a:cubicBezTo>
                <a:lnTo>
                  <a:pt x="3971925" y="1181100"/>
                </a:lnTo>
                <a:lnTo>
                  <a:pt x="4114800" y="1314450"/>
                </a:lnTo>
                <a:lnTo>
                  <a:pt x="4229100" y="1447800"/>
                </a:lnTo>
                <a:lnTo>
                  <a:pt x="4286250" y="1562100"/>
                </a:lnTo>
                <a:lnTo>
                  <a:pt x="4352925" y="1609725"/>
                </a:lnTo>
                <a:lnTo>
                  <a:pt x="4524375" y="1695450"/>
                </a:lnTo>
                <a:lnTo>
                  <a:pt x="4562475" y="1809750"/>
                </a:lnTo>
                <a:cubicBezTo>
                  <a:pt x="4568825" y="1838325"/>
                  <a:pt x="4574425" y="1867077"/>
                  <a:pt x="4581525" y="1895475"/>
                </a:cubicBezTo>
                <a:cubicBezTo>
                  <a:pt x="4583960" y="1905215"/>
                  <a:pt x="4586560" y="1915070"/>
                  <a:pt x="4591050" y="1924050"/>
                </a:cubicBezTo>
                <a:cubicBezTo>
                  <a:pt x="4593058" y="1928066"/>
                  <a:pt x="4597400" y="1930400"/>
                  <a:pt x="4600575" y="1933575"/>
                </a:cubicBezTo>
                <a:lnTo>
                  <a:pt x="4610100" y="2019300"/>
                </a:lnTo>
                <a:lnTo>
                  <a:pt x="4829175" y="2247900"/>
                </a:lnTo>
                <a:lnTo>
                  <a:pt x="4905375" y="2381250"/>
                </a:lnTo>
                <a:lnTo>
                  <a:pt x="4953000" y="2447925"/>
                </a:lnTo>
                <a:lnTo>
                  <a:pt x="5076825" y="2514600"/>
                </a:lnTo>
                <a:lnTo>
                  <a:pt x="5276850" y="2686050"/>
                </a:lnTo>
                <a:cubicBezTo>
                  <a:pt x="5316370" y="2765090"/>
                  <a:pt x="5314950" y="2733852"/>
                  <a:pt x="5314950" y="2771775"/>
                </a:cubicBezTo>
                <a:lnTo>
                  <a:pt x="5381625" y="2847975"/>
                </a:lnTo>
                <a:lnTo>
                  <a:pt x="5457825" y="2952750"/>
                </a:lnTo>
                <a:lnTo>
                  <a:pt x="5505450" y="3028950"/>
                </a:lnTo>
              </a:path>
            </a:pathLst>
          </a:custGeom>
          <a:noFill/>
          <a:ln w="127000" cap="flat" cmpd="sng" algn="ctr">
            <a:solidFill>
              <a:srgbClr val="008000">
                <a:alpha val="6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</a:t>
            </a:r>
            <a:r>
              <a:rPr lang="en-US" dirty="0"/>
              <a:t>Process </a:t>
            </a:r>
          </a:p>
        </p:txBody>
      </p:sp>
      <p:pic>
        <p:nvPicPr>
          <p:cNvPr id="5" name="Picture 4" descr="Minot Work Program and Schedule FINAL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022724" y="2057400"/>
            <a:ext cx="5892675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934200" y="2133600"/>
            <a:ext cx="1905000" cy="15240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819400" y="2362200"/>
            <a:ext cx="4114800" cy="15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9354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228600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33375" lvl="0" indent="-333375" eaLnBrk="1" hangingPunct="1"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are in the </a:t>
            </a:r>
            <a:r>
              <a:rPr lang="en-US" kern="0" dirty="0" smtClean="0">
                <a:solidFill>
                  <a:schemeClr val="bg1"/>
                </a:solidFill>
              </a:rPr>
              <a:t>Alternatives phase, Phase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of 5 phases</a:t>
            </a:r>
          </a:p>
          <a:p>
            <a:pPr marL="333375" marR="0" lvl="0" indent="-3333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+mn-lt"/>
              </a:rPr>
              <a:t>Each phase includes opportunities for review by the community, Steering Committee, Planning Commission, and City Council </a:t>
            </a:r>
          </a:p>
          <a:p>
            <a:pPr marL="333375" marR="0" lvl="0" indent="-3333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kern="0" dirty="0" smtClean="0">
                <a:solidFill>
                  <a:schemeClr val="bg1"/>
                </a:solidFill>
                <a:latin typeface="+mn-lt"/>
              </a:rPr>
              <a:t>The Plan will be completed by the middle of 2012 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7373937" cy="1412875"/>
          </a:xfrm>
        </p:spPr>
        <p:txBody>
          <a:bodyPr/>
          <a:lstStyle/>
          <a:p>
            <a:r>
              <a:rPr lang="en-US" sz="2800" dirty="0" smtClean="0"/>
              <a:t>Preliminary Souris River Project</a:t>
            </a:r>
            <a:endParaRPr lang="en-US" sz="2800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324600" y="4221529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Oak Park</a:t>
            </a:r>
            <a:endParaRPr lang="en-US" kern="0" dirty="0" smtClean="0">
              <a:solidFill>
                <a:srgbClr val="F8F8F8"/>
              </a:solidFill>
              <a:latin typeface="+mn-lt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1066800" y="3490219"/>
            <a:ext cx="7285154" cy="2834381"/>
            <a:chOff x="1112535" y="3368028"/>
            <a:chExt cx="7285154" cy="283438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 rot="664474">
              <a:off x="1879723" y="3368028"/>
              <a:ext cx="4400291" cy="2834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rot="1522613">
              <a:off x="4622806" y="3588746"/>
              <a:ext cx="3774883" cy="2476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rot="18700405">
              <a:off x="962498" y="3520171"/>
              <a:ext cx="2114912" cy="1814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3000" y="4191000"/>
            <a:ext cx="114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Oak Park</a:t>
            </a:r>
            <a:endParaRPr lang="en-US" kern="0" dirty="0" smtClean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629400" y="4953000"/>
            <a:ext cx="137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525" lvl="0" indent="-9525" algn="ctr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kern="0" dirty="0" smtClean="0">
                <a:solidFill>
                  <a:srgbClr val="008000"/>
                </a:solidFill>
              </a:rPr>
              <a:t>Roosevelt Park</a:t>
            </a:r>
            <a:endParaRPr lang="en-US" kern="0" dirty="0" smtClean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14800" y="5181600"/>
            <a:ext cx="144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chemeClr val="tx1"/>
                </a:solidFill>
              </a:rPr>
              <a:t>Downtown</a:t>
            </a:r>
            <a:endParaRPr lang="en-US" kern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990600" y="1600200"/>
            <a:ext cx="274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525" lvl="0" indent="-95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Preliminary plans suggest a new wide Greenway along the river bounded by a wall or dike to contain flood waters</a:t>
            </a:r>
            <a:endParaRPr lang="en-US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657600" y="1600200"/>
            <a:ext cx="396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525" lvl="0" indent="-95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Greenway creates an opportunity for park and trail connections to and from Downtown to Oak Park and Roosevelt Park and points beyond</a:t>
            </a:r>
            <a:endParaRPr lang="en-US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1857375" y="4210050"/>
            <a:ext cx="5305425" cy="1076325"/>
          </a:xfrm>
          <a:custGeom>
            <a:avLst/>
            <a:gdLst>
              <a:gd name="connsiteX0" fmla="*/ 0 w 5305425"/>
              <a:gd name="connsiteY0" fmla="*/ 400050 h 1076325"/>
              <a:gd name="connsiteX1" fmla="*/ 304800 w 5305425"/>
              <a:gd name="connsiteY1" fmla="*/ 781050 h 1076325"/>
              <a:gd name="connsiteX2" fmla="*/ 571500 w 5305425"/>
              <a:gd name="connsiteY2" fmla="*/ 981075 h 1076325"/>
              <a:gd name="connsiteX3" fmla="*/ 819150 w 5305425"/>
              <a:gd name="connsiteY3" fmla="*/ 1076325 h 1076325"/>
              <a:gd name="connsiteX4" fmla="*/ 1247775 w 5305425"/>
              <a:gd name="connsiteY4" fmla="*/ 1000125 h 1076325"/>
              <a:gd name="connsiteX5" fmla="*/ 1685925 w 5305425"/>
              <a:gd name="connsiteY5" fmla="*/ 838200 h 1076325"/>
              <a:gd name="connsiteX6" fmla="*/ 1933575 w 5305425"/>
              <a:gd name="connsiteY6" fmla="*/ 666750 h 1076325"/>
              <a:gd name="connsiteX7" fmla="*/ 2190750 w 5305425"/>
              <a:gd name="connsiteY7" fmla="*/ 495300 h 1076325"/>
              <a:gd name="connsiteX8" fmla="*/ 2514600 w 5305425"/>
              <a:gd name="connsiteY8" fmla="*/ 409575 h 1076325"/>
              <a:gd name="connsiteX9" fmla="*/ 2857500 w 5305425"/>
              <a:gd name="connsiteY9" fmla="*/ 238125 h 1076325"/>
              <a:gd name="connsiteX10" fmla="*/ 3238500 w 5305425"/>
              <a:gd name="connsiteY10" fmla="*/ 66675 h 1076325"/>
              <a:gd name="connsiteX11" fmla="*/ 3562350 w 5305425"/>
              <a:gd name="connsiteY11" fmla="*/ 0 h 1076325"/>
              <a:gd name="connsiteX12" fmla="*/ 3743325 w 5305425"/>
              <a:gd name="connsiteY12" fmla="*/ 171450 h 1076325"/>
              <a:gd name="connsiteX13" fmla="*/ 4010025 w 5305425"/>
              <a:gd name="connsiteY13" fmla="*/ 266700 h 1076325"/>
              <a:gd name="connsiteX14" fmla="*/ 4152900 w 5305425"/>
              <a:gd name="connsiteY14" fmla="*/ 381000 h 1076325"/>
              <a:gd name="connsiteX15" fmla="*/ 4400550 w 5305425"/>
              <a:gd name="connsiteY15" fmla="*/ 381000 h 1076325"/>
              <a:gd name="connsiteX16" fmla="*/ 4810125 w 5305425"/>
              <a:gd name="connsiteY16" fmla="*/ 209550 h 1076325"/>
              <a:gd name="connsiteX17" fmla="*/ 5153025 w 5305425"/>
              <a:gd name="connsiteY17" fmla="*/ 209550 h 1076325"/>
              <a:gd name="connsiteX18" fmla="*/ 5286375 w 5305425"/>
              <a:gd name="connsiteY18" fmla="*/ 514350 h 1076325"/>
              <a:gd name="connsiteX19" fmla="*/ 5305425 w 5305425"/>
              <a:gd name="connsiteY19" fmla="*/ 685800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05425" h="1076325">
                <a:moveTo>
                  <a:pt x="0" y="400050"/>
                </a:moveTo>
                <a:lnTo>
                  <a:pt x="304800" y="781050"/>
                </a:lnTo>
                <a:lnTo>
                  <a:pt x="571500" y="981075"/>
                </a:lnTo>
                <a:lnTo>
                  <a:pt x="819150" y="1076325"/>
                </a:lnTo>
                <a:lnTo>
                  <a:pt x="1247775" y="1000125"/>
                </a:lnTo>
                <a:lnTo>
                  <a:pt x="1685925" y="838200"/>
                </a:lnTo>
                <a:lnTo>
                  <a:pt x="1933575" y="666750"/>
                </a:lnTo>
                <a:lnTo>
                  <a:pt x="2190750" y="495300"/>
                </a:lnTo>
                <a:lnTo>
                  <a:pt x="2514600" y="409575"/>
                </a:lnTo>
                <a:lnTo>
                  <a:pt x="2857500" y="238125"/>
                </a:lnTo>
                <a:lnTo>
                  <a:pt x="3238500" y="66675"/>
                </a:lnTo>
                <a:lnTo>
                  <a:pt x="3562350" y="0"/>
                </a:lnTo>
                <a:lnTo>
                  <a:pt x="3743325" y="171450"/>
                </a:lnTo>
                <a:lnTo>
                  <a:pt x="4010025" y="266700"/>
                </a:lnTo>
                <a:lnTo>
                  <a:pt x="4152900" y="381000"/>
                </a:lnTo>
                <a:lnTo>
                  <a:pt x="4400550" y="381000"/>
                </a:lnTo>
                <a:lnTo>
                  <a:pt x="4810125" y="209550"/>
                </a:lnTo>
                <a:lnTo>
                  <a:pt x="5153025" y="209550"/>
                </a:lnTo>
                <a:lnTo>
                  <a:pt x="5286375" y="514350"/>
                </a:lnTo>
                <a:lnTo>
                  <a:pt x="5305425" y="685800"/>
                </a:lnTo>
              </a:path>
            </a:pathLst>
          </a:custGeom>
          <a:noFill/>
          <a:ln w="63500" cap="flat" cmpd="sng" algn="ctr">
            <a:solidFill>
              <a:srgbClr val="008000">
                <a:alpha val="60000"/>
              </a:srgbClr>
            </a:solidFill>
            <a:prstDash val="sysDot"/>
            <a:round/>
            <a:headEnd type="oval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 flipH="1">
            <a:off x="4724400" y="4486275"/>
            <a:ext cx="47625" cy="619125"/>
          </a:xfrm>
          <a:custGeom>
            <a:avLst/>
            <a:gdLst>
              <a:gd name="connsiteX0" fmla="*/ 0 w 19050"/>
              <a:gd name="connsiteY0" fmla="*/ 0 h 638175"/>
              <a:gd name="connsiteX1" fmla="*/ 19050 w 19050"/>
              <a:gd name="connsiteY1" fmla="*/ 638175 h 638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50" h="638175">
                <a:moveTo>
                  <a:pt x="0" y="0"/>
                </a:moveTo>
                <a:lnTo>
                  <a:pt x="19050" y="638175"/>
                </a:lnTo>
              </a:path>
            </a:pathLst>
          </a:custGeom>
          <a:solidFill>
            <a:schemeClr val="accent1"/>
          </a:solidFill>
          <a:ln w="63500" cap="flat" cmpd="sng" algn="ctr">
            <a:solidFill>
              <a:srgbClr val="008000">
                <a:alpha val="69000"/>
              </a:srgbClr>
            </a:solidFill>
            <a:prstDash val="sysDot"/>
            <a:round/>
            <a:headEnd type="none" w="med" len="med"/>
            <a:tailEnd type="oval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2895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The Souris River Greenway provides the main link for park and trail connections throughout the City to existing neighborhoods, parks, and future Growth Areas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Parks, trails, sidewalks and natural features would be integrated into the system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Benefits: stormwater management, active living, wildlife habitat, and amenity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533400"/>
            <a:ext cx="2286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Overall City Concept Plan </a:t>
            </a:r>
          </a:p>
        </p:txBody>
      </p:sp>
      <p:pic>
        <p:nvPicPr>
          <p:cNvPr id="11" name="Picture 10" descr="Minot Analysis All 12-7-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00400" y="152400"/>
            <a:ext cx="5791200" cy="6637459"/>
          </a:xfrm>
          <a:prstGeom prst="rect">
            <a:avLst/>
          </a:prstGeom>
          <a:ln w="63500">
            <a:noFill/>
          </a:ln>
        </p:spPr>
      </p:pic>
      <p:sp>
        <p:nvSpPr>
          <p:cNvPr id="5" name="Freeform 4"/>
          <p:cNvSpPr/>
          <p:nvPr/>
        </p:nvSpPr>
        <p:spPr bwMode="auto">
          <a:xfrm>
            <a:off x="3333750" y="2876550"/>
            <a:ext cx="5505450" cy="3028950"/>
          </a:xfrm>
          <a:custGeom>
            <a:avLst/>
            <a:gdLst>
              <a:gd name="connsiteX0" fmla="*/ 0 w 5505450"/>
              <a:gd name="connsiteY0" fmla="*/ 247650 h 3028950"/>
              <a:gd name="connsiteX1" fmla="*/ 285750 w 5505450"/>
              <a:gd name="connsiteY1" fmla="*/ 628650 h 3028950"/>
              <a:gd name="connsiteX2" fmla="*/ 600075 w 5505450"/>
              <a:gd name="connsiteY2" fmla="*/ 581025 h 3028950"/>
              <a:gd name="connsiteX3" fmla="*/ 885825 w 5505450"/>
              <a:gd name="connsiteY3" fmla="*/ 571500 h 3028950"/>
              <a:gd name="connsiteX4" fmla="*/ 1009650 w 5505450"/>
              <a:gd name="connsiteY4" fmla="*/ 600075 h 3028950"/>
              <a:gd name="connsiteX5" fmla="*/ 1190625 w 5505450"/>
              <a:gd name="connsiteY5" fmla="*/ 628650 h 3028950"/>
              <a:gd name="connsiteX6" fmla="*/ 1333500 w 5505450"/>
              <a:gd name="connsiteY6" fmla="*/ 542925 h 3028950"/>
              <a:gd name="connsiteX7" fmla="*/ 1419225 w 5505450"/>
              <a:gd name="connsiteY7" fmla="*/ 476250 h 3028950"/>
              <a:gd name="connsiteX8" fmla="*/ 1466850 w 5505450"/>
              <a:gd name="connsiteY8" fmla="*/ 361950 h 3028950"/>
              <a:gd name="connsiteX9" fmla="*/ 1571625 w 5505450"/>
              <a:gd name="connsiteY9" fmla="*/ 247650 h 3028950"/>
              <a:gd name="connsiteX10" fmla="*/ 1685925 w 5505450"/>
              <a:gd name="connsiteY10" fmla="*/ 209550 h 3028950"/>
              <a:gd name="connsiteX11" fmla="*/ 1828800 w 5505450"/>
              <a:gd name="connsiteY11" fmla="*/ 152400 h 3028950"/>
              <a:gd name="connsiteX12" fmla="*/ 1933575 w 5505450"/>
              <a:gd name="connsiteY12" fmla="*/ 47625 h 3028950"/>
              <a:gd name="connsiteX13" fmla="*/ 2133600 w 5505450"/>
              <a:gd name="connsiteY13" fmla="*/ 19050 h 3028950"/>
              <a:gd name="connsiteX14" fmla="*/ 2305050 w 5505450"/>
              <a:gd name="connsiteY14" fmla="*/ 0 h 3028950"/>
              <a:gd name="connsiteX15" fmla="*/ 2409825 w 5505450"/>
              <a:gd name="connsiteY15" fmla="*/ 66675 h 3028950"/>
              <a:gd name="connsiteX16" fmla="*/ 2609850 w 5505450"/>
              <a:gd name="connsiteY16" fmla="*/ 76200 h 3028950"/>
              <a:gd name="connsiteX17" fmla="*/ 2686050 w 5505450"/>
              <a:gd name="connsiteY17" fmla="*/ 28575 h 3028950"/>
              <a:gd name="connsiteX18" fmla="*/ 2743200 w 5505450"/>
              <a:gd name="connsiteY18" fmla="*/ 171450 h 3028950"/>
              <a:gd name="connsiteX19" fmla="*/ 2790825 w 5505450"/>
              <a:gd name="connsiteY19" fmla="*/ 266700 h 3028950"/>
              <a:gd name="connsiteX20" fmla="*/ 2867025 w 5505450"/>
              <a:gd name="connsiteY20" fmla="*/ 361950 h 3028950"/>
              <a:gd name="connsiteX21" fmla="*/ 2943225 w 5505450"/>
              <a:gd name="connsiteY21" fmla="*/ 438150 h 3028950"/>
              <a:gd name="connsiteX22" fmla="*/ 2971800 w 5505450"/>
              <a:gd name="connsiteY22" fmla="*/ 581025 h 3028950"/>
              <a:gd name="connsiteX23" fmla="*/ 3086100 w 5505450"/>
              <a:gd name="connsiteY23" fmla="*/ 704850 h 3028950"/>
              <a:gd name="connsiteX24" fmla="*/ 3228975 w 5505450"/>
              <a:gd name="connsiteY24" fmla="*/ 800100 h 3028950"/>
              <a:gd name="connsiteX25" fmla="*/ 3305175 w 5505450"/>
              <a:gd name="connsiteY25" fmla="*/ 866775 h 3028950"/>
              <a:gd name="connsiteX26" fmla="*/ 3381375 w 5505450"/>
              <a:gd name="connsiteY26" fmla="*/ 904875 h 3028950"/>
              <a:gd name="connsiteX27" fmla="*/ 3524250 w 5505450"/>
              <a:gd name="connsiteY27" fmla="*/ 904875 h 3028950"/>
              <a:gd name="connsiteX28" fmla="*/ 3638550 w 5505450"/>
              <a:gd name="connsiteY28" fmla="*/ 914400 h 3028950"/>
              <a:gd name="connsiteX29" fmla="*/ 3771900 w 5505450"/>
              <a:gd name="connsiteY29" fmla="*/ 1009650 h 3028950"/>
              <a:gd name="connsiteX30" fmla="*/ 3838575 w 5505450"/>
              <a:gd name="connsiteY30" fmla="*/ 1066800 h 3028950"/>
              <a:gd name="connsiteX31" fmla="*/ 3971925 w 5505450"/>
              <a:gd name="connsiteY31" fmla="*/ 1181100 h 3028950"/>
              <a:gd name="connsiteX32" fmla="*/ 4114800 w 5505450"/>
              <a:gd name="connsiteY32" fmla="*/ 1314450 h 3028950"/>
              <a:gd name="connsiteX33" fmla="*/ 4229100 w 5505450"/>
              <a:gd name="connsiteY33" fmla="*/ 1447800 h 3028950"/>
              <a:gd name="connsiteX34" fmla="*/ 4286250 w 5505450"/>
              <a:gd name="connsiteY34" fmla="*/ 1562100 h 3028950"/>
              <a:gd name="connsiteX35" fmla="*/ 4352925 w 5505450"/>
              <a:gd name="connsiteY35" fmla="*/ 1609725 h 3028950"/>
              <a:gd name="connsiteX36" fmla="*/ 4524375 w 5505450"/>
              <a:gd name="connsiteY36" fmla="*/ 1695450 h 3028950"/>
              <a:gd name="connsiteX37" fmla="*/ 4562475 w 5505450"/>
              <a:gd name="connsiteY37" fmla="*/ 1809750 h 3028950"/>
              <a:gd name="connsiteX38" fmla="*/ 4581525 w 5505450"/>
              <a:gd name="connsiteY38" fmla="*/ 1895475 h 3028950"/>
              <a:gd name="connsiteX39" fmla="*/ 4591050 w 5505450"/>
              <a:gd name="connsiteY39" fmla="*/ 1924050 h 3028950"/>
              <a:gd name="connsiteX40" fmla="*/ 4600575 w 5505450"/>
              <a:gd name="connsiteY40" fmla="*/ 1933575 h 3028950"/>
              <a:gd name="connsiteX41" fmla="*/ 4610100 w 5505450"/>
              <a:gd name="connsiteY41" fmla="*/ 2019300 h 3028950"/>
              <a:gd name="connsiteX42" fmla="*/ 4829175 w 5505450"/>
              <a:gd name="connsiteY42" fmla="*/ 2247900 h 3028950"/>
              <a:gd name="connsiteX43" fmla="*/ 4905375 w 5505450"/>
              <a:gd name="connsiteY43" fmla="*/ 2381250 h 3028950"/>
              <a:gd name="connsiteX44" fmla="*/ 4953000 w 5505450"/>
              <a:gd name="connsiteY44" fmla="*/ 2447925 h 3028950"/>
              <a:gd name="connsiteX45" fmla="*/ 5076825 w 5505450"/>
              <a:gd name="connsiteY45" fmla="*/ 2514600 h 3028950"/>
              <a:gd name="connsiteX46" fmla="*/ 5276850 w 5505450"/>
              <a:gd name="connsiteY46" fmla="*/ 2686050 h 3028950"/>
              <a:gd name="connsiteX47" fmla="*/ 5314950 w 5505450"/>
              <a:gd name="connsiteY47" fmla="*/ 2771775 h 3028950"/>
              <a:gd name="connsiteX48" fmla="*/ 5381625 w 5505450"/>
              <a:gd name="connsiteY48" fmla="*/ 2847975 h 3028950"/>
              <a:gd name="connsiteX49" fmla="*/ 5457825 w 5505450"/>
              <a:gd name="connsiteY49" fmla="*/ 2952750 h 3028950"/>
              <a:gd name="connsiteX50" fmla="*/ 5505450 w 5505450"/>
              <a:gd name="connsiteY50" fmla="*/ 3028950 h 302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505450" h="3028950">
                <a:moveTo>
                  <a:pt x="0" y="247650"/>
                </a:moveTo>
                <a:lnTo>
                  <a:pt x="285750" y="628650"/>
                </a:lnTo>
                <a:lnTo>
                  <a:pt x="600075" y="581025"/>
                </a:lnTo>
                <a:lnTo>
                  <a:pt x="885825" y="571500"/>
                </a:lnTo>
                <a:lnTo>
                  <a:pt x="1009650" y="600075"/>
                </a:lnTo>
                <a:lnTo>
                  <a:pt x="1190625" y="628650"/>
                </a:lnTo>
                <a:lnTo>
                  <a:pt x="1333500" y="542925"/>
                </a:lnTo>
                <a:lnTo>
                  <a:pt x="1419225" y="476250"/>
                </a:lnTo>
                <a:lnTo>
                  <a:pt x="1466850" y="361950"/>
                </a:lnTo>
                <a:lnTo>
                  <a:pt x="1571625" y="247650"/>
                </a:lnTo>
                <a:lnTo>
                  <a:pt x="1685925" y="209550"/>
                </a:lnTo>
                <a:lnTo>
                  <a:pt x="1828800" y="152400"/>
                </a:lnTo>
                <a:lnTo>
                  <a:pt x="1933575" y="47625"/>
                </a:lnTo>
                <a:lnTo>
                  <a:pt x="2133600" y="19050"/>
                </a:lnTo>
                <a:lnTo>
                  <a:pt x="2305050" y="0"/>
                </a:lnTo>
                <a:lnTo>
                  <a:pt x="2409825" y="66675"/>
                </a:lnTo>
                <a:lnTo>
                  <a:pt x="2609850" y="76200"/>
                </a:lnTo>
                <a:lnTo>
                  <a:pt x="2686050" y="28575"/>
                </a:lnTo>
                <a:lnTo>
                  <a:pt x="2743200" y="171450"/>
                </a:lnTo>
                <a:lnTo>
                  <a:pt x="2790825" y="266700"/>
                </a:lnTo>
                <a:lnTo>
                  <a:pt x="2867025" y="361950"/>
                </a:lnTo>
                <a:lnTo>
                  <a:pt x="2943225" y="438150"/>
                </a:lnTo>
                <a:lnTo>
                  <a:pt x="2971800" y="581025"/>
                </a:lnTo>
                <a:lnTo>
                  <a:pt x="3086100" y="704850"/>
                </a:lnTo>
                <a:lnTo>
                  <a:pt x="3228975" y="800100"/>
                </a:lnTo>
                <a:cubicBezTo>
                  <a:pt x="3299059" y="860172"/>
                  <a:pt x="3274952" y="836552"/>
                  <a:pt x="3305175" y="866775"/>
                </a:cubicBezTo>
                <a:lnTo>
                  <a:pt x="3381375" y="904875"/>
                </a:lnTo>
                <a:lnTo>
                  <a:pt x="3524250" y="904875"/>
                </a:lnTo>
                <a:lnTo>
                  <a:pt x="3638550" y="914400"/>
                </a:lnTo>
                <a:lnTo>
                  <a:pt x="3771900" y="1009650"/>
                </a:lnTo>
                <a:cubicBezTo>
                  <a:pt x="3841159" y="1059120"/>
                  <a:pt x="3838575" y="1029963"/>
                  <a:pt x="3838575" y="1066800"/>
                </a:cubicBezTo>
                <a:lnTo>
                  <a:pt x="3971925" y="1181100"/>
                </a:lnTo>
                <a:lnTo>
                  <a:pt x="4114800" y="1314450"/>
                </a:lnTo>
                <a:lnTo>
                  <a:pt x="4229100" y="1447800"/>
                </a:lnTo>
                <a:lnTo>
                  <a:pt x="4286250" y="1562100"/>
                </a:lnTo>
                <a:lnTo>
                  <a:pt x="4352925" y="1609725"/>
                </a:lnTo>
                <a:lnTo>
                  <a:pt x="4524375" y="1695450"/>
                </a:lnTo>
                <a:lnTo>
                  <a:pt x="4562475" y="1809750"/>
                </a:lnTo>
                <a:cubicBezTo>
                  <a:pt x="4568825" y="1838325"/>
                  <a:pt x="4574425" y="1867077"/>
                  <a:pt x="4581525" y="1895475"/>
                </a:cubicBezTo>
                <a:cubicBezTo>
                  <a:pt x="4583960" y="1905215"/>
                  <a:pt x="4586560" y="1915070"/>
                  <a:pt x="4591050" y="1924050"/>
                </a:cubicBezTo>
                <a:cubicBezTo>
                  <a:pt x="4593058" y="1928066"/>
                  <a:pt x="4597400" y="1930400"/>
                  <a:pt x="4600575" y="1933575"/>
                </a:cubicBezTo>
                <a:lnTo>
                  <a:pt x="4610100" y="2019300"/>
                </a:lnTo>
                <a:lnTo>
                  <a:pt x="4829175" y="2247900"/>
                </a:lnTo>
                <a:lnTo>
                  <a:pt x="4905375" y="2381250"/>
                </a:lnTo>
                <a:lnTo>
                  <a:pt x="4953000" y="2447925"/>
                </a:lnTo>
                <a:lnTo>
                  <a:pt x="5076825" y="2514600"/>
                </a:lnTo>
                <a:lnTo>
                  <a:pt x="5276850" y="2686050"/>
                </a:lnTo>
                <a:cubicBezTo>
                  <a:pt x="5316370" y="2765090"/>
                  <a:pt x="5314950" y="2733852"/>
                  <a:pt x="5314950" y="2771775"/>
                </a:cubicBezTo>
                <a:lnTo>
                  <a:pt x="5381625" y="2847975"/>
                </a:lnTo>
                <a:lnTo>
                  <a:pt x="5457825" y="2952750"/>
                </a:lnTo>
                <a:lnTo>
                  <a:pt x="5505450" y="3028950"/>
                </a:lnTo>
              </a:path>
            </a:pathLst>
          </a:custGeom>
          <a:noFill/>
          <a:ln w="155575" cap="flat" cmpd="sng" algn="ctr">
            <a:solidFill>
              <a:srgbClr val="008000">
                <a:alpha val="6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3848100" y="1019175"/>
            <a:ext cx="771525" cy="4181475"/>
          </a:xfrm>
          <a:custGeom>
            <a:avLst/>
            <a:gdLst>
              <a:gd name="connsiteX0" fmla="*/ 771525 w 771525"/>
              <a:gd name="connsiteY0" fmla="*/ 0 h 4181475"/>
              <a:gd name="connsiteX1" fmla="*/ 600075 w 771525"/>
              <a:gd name="connsiteY1" fmla="*/ 400050 h 4181475"/>
              <a:gd name="connsiteX2" fmla="*/ 390525 w 771525"/>
              <a:gd name="connsiteY2" fmla="*/ 752475 h 4181475"/>
              <a:gd name="connsiteX3" fmla="*/ 238125 w 771525"/>
              <a:gd name="connsiteY3" fmla="*/ 1038225 h 4181475"/>
              <a:gd name="connsiteX4" fmla="*/ 190500 w 771525"/>
              <a:gd name="connsiteY4" fmla="*/ 1543050 h 4181475"/>
              <a:gd name="connsiteX5" fmla="*/ 190500 w 771525"/>
              <a:gd name="connsiteY5" fmla="*/ 2000250 h 4181475"/>
              <a:gd name="connsiteX6" fmla="*/ 123825 w 771525"/>
              <a:gd name="connsiteY6" fmla="*/ 2305050 h 4181475"/>
              <a:gd name="connsiteX7" fmla="*/ 66675 w 771525"/>
              <a:gd name="connsiteY7" fmla="*/ 2486025 h 4181475"/>
              <a:gd name="connsiteX8" fmla="*/ 9525 w 771525"/>
              <a:gd name="connsiteY8" fmla="*/ 2743200 h 4181475"/>
              <a:gd name="connsiteX9" fmla="*/ 0 w 771525"/>
              <a:gd name="connsiteY9" fmla="*/ 3028950 h 4181475"/>
              <a:gd name="connsiteX10" fmla="*/ 66675 w 771525"/>
              <a:gd name="connsiteY10" fmla="*/ 3305175 h 4181475"/>
              <a:gd name="connsiteX11" fmla="*/ 161925 w 771525"/>
              <a:gd name="connsiteY11" fmla="*/ 3581400 h 4181475"/>
              <a:gd name="connsiteX12" fmla="*/ 180975 w 771525"/>
              <a:gd name="connsiteY12" fmla="*/ 3790950 h 4181475"/>
              <a:gd name="connsiteX13" fmla="*/ 142875 w 771525"/>
              <a:gd name="connsiteY13" fmla="*/ 4181475 h 418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1525" h="4181475">
                <a:moveTo>
                  <a:pt x="771525" y="0"/>
                </a:moveTo>
                <a:lnTo>
                  <a:pt x="600075" y="400050"/>
                </a:lnTo>
                <a:lnTo>
                  <a:pt x="390525" y="752475"/>
                </a:lnTo>
                <a:lnTo>
                  <a:pt x="238125" y="1038225"/>
                </a:lnTo>
                <a:lnTo>
                  <a:pt x="190500" y="1543050"/>
                </a:lnTo>
                <a:lnTo>
                  <a:pt x="190500" y="2000250"/>
                </a:lnTo>
                <a:lnTo>
                  <a:pt x="123825" y="2305050"/>
                </a:lnTo>
                <a:lnTo>
                  <a:pt x="66675" y="2486025"/>
                </a:lnTo>
                <a:lnTo>
                  <a:pt x="9525" y="2743200"/>
                </a:lnTo>
                <a:lnTo>
                  <a:pt x="0" y="3028950"/>
                </a:lnTo>
                <a:lnTo>
                  <a:pt x="66675" y="3305175"/>
                </a:lnTo>
                <a:lnTo>
                  <a:pt x="161925" y="3581400"/>
                </a:lnTo>
                <a:lnTo>
                  <a:pt x="180975" y="3790950"/>
                </a:lnTo>
                <a:lnTo>
                  <a:pt x="142875" y="4181475"/>
                </a:lnTo>
              </a:path>
            </a:pathLst>
          </a:custGeom>
          <a:noFill/>
          <a:ln w="57150" cap="flat" cmpd="sng" algn="ctr">
            <a:solidFill>
              <a:srgbClr val="008000">
                <a:alpha val="69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543425" y="1209675"/>
            <a:ext cx="295275" cy="4829175"/>
          </a:xfrm>
          <a:custGeom>
            <a:avLst/>
            <a:gdLst>
              <a:gd name="connsiteX0" fmla="*/ 142875 w 295275"/>
              <a:gd name="connsiteY0" fmla="*/ 0 h 4829175"/>
              <a:gd name="connsiteX1" fmla="*/ 152400 w 295275"/>
              <a:gd name="connsiteY1" fmla="*/ 514350 h 4829175"/>
              <a:gd name="connsiteX2" fmla="*/ 66675 w 295275"/>
              <a:gd name="connsiteY2" fmla="*/ 647700 h 4829175"/>
              <a:gd name="connsiteX3" fmla="*/ 0 w 295275"/>
              <a:gd name="connsiteY3" fmla="*/ 876300 h 4829175"/>
              <a:gd name="connsiteX4" fmla="*/ 66675 w 295275"/>
              <a:gd name="connsiteY4" fmla="*/ 1038225 h 4829175"/>
              <a:gd name="connsiteX5" fmla="*/ 142875 w 295275"/>
              <a:gd name="connsiteY5" fmla="*/ 1114425 h 4829175"/>
              <a:gd name="connsiteX6" fmla="*/ 123825 w 295275"/>
              <a:gd name="connsiteY6" fmla="*/ 1571625 h 4829175"/>
              <a:gd name="connsiteX7" fmla="*/ 95250 w 295275"/>
              <a:gd name="connsiteY7" fmla="*/ 1685925 h 4829175"/>
              <a:gd name="connsiteX8" fmla="*/ 133350 w 295275"/>
              <a:gd name="connsiteY8" fmla="*/ 1819275 h 4829175"/>
              <a:gd name="connsiteX9" fmla="*/ 123825 w 295275"/>
              <a:gd name="connsiteY9" fmla="*/ 1990725 h 4829175"/>
              <a:gd name="connsiteX10" fmla="*/ 190500 w 295275"/>
              <a:gd name="connsiteY10" fmla="*/ 2181225 h 4829175"/>
              <a:gd name="connsiteX11" fmla="*/ 295275 w 295275"/>
              <a:gd name="connsiteY11" fmla="*/ 2352675 h 4829175"/>
              <a:gd name="connsiteX12" fmla="*/ 285750 w 295275"/>
              <a:gd name="connsiteY12" fmla="*/ 2600325 h 4829175"/>
              <a:gd name="connsiteX13" fmla="*/ 161925 w 295275"/>
              <a:gd name="connsiteY13" fmla="*/ 2762250 h 4829175"/>
              <a:gd name="connsiteX14" fmla="*/ 114300 w 295275"/>
              <a:gd name="connsiteY14" fmla="*/ 2914650 h 4829175"/>
              <a:gd name="connsiteX15" fmla="*/ 95250 w 295275"/>
              <a:gd name="connsiteY15" fmla="*/ 3276600 h 4829175"/>
              <a:gd name="connsiteX16" fmla="*/ 85725 w 295275"/>
              <a:gd name="connsiteY16" fmla="*/ 3714750 h 4829175"/>
              <a:gd name="connsiteX17" fmla="*/ 95250 w 295275"/>
              <a:gd name="connsiteY17" fmla="*/ 4133850 h 4829175"/>
              <a:gd name="connsiteX18" fmla="*/ 95250 w 295275"/>
              <a:gd name="connsiteY18" fmla="*/ 4657725 h 4829175"/>
              <a:gd name="connsiteX19" fmla="*/ 85725 w 295275"/>
              <a:gd name="connsiteY19" fmla="*/ 4829175 h 482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5275" h="4829175">
                <a:moveTo>
                  <a:pt x="142875" y="0"/>
                </a:moveTo>
                <a:lnTo>
                  <a:pt x="152400" y="514350"/>
                </a:lnTo>
                <a:lnTo>
                  <a:pt x="66675" y="647700"/>
                </a:lnTo>
                <a:lnTo>
                  <a:pt x="0" y="876300"/>
                </a:lnTo>
                <a:lnTo>
                  <a:pt x="66675" y="1038225"/>
                </a:lnTo>
                <a:lnTo>
                  <a:pt x="142875" y="1114425"/>
                </a:lnTo>
                <a:lnTo>
                  <a:pt x="123825" y="1571625"/>
                </a:lnTo>
                <a:lnTo>
                  <a:pt x="95250" y="1685925"/>
                </a:lnTo>
                <a:lnTo>
                  <a:pt x="133350" y="1819275"/>
                </a:lnTo>
                <a:lnTo>
                  <a:pt x="123825" y="1990725"/>
                </a:lnTo>
                <a:lnTo>
                  <a:pt x="190500" y="2181225"/>
                </a:lnTo>
                <a:lnTo>
                  <a:pt x="295275" y="2352675"/>
                </a:lnTo>
                <a:lnTo>
                  <a:pt x="285750" y="2600325"/>
                </a:lnTo>
                <a:lnTo>
                  <a:pt x="161925" y="2762250"/>
                </a:lnTo>
                <a:lnTo>
                  <a:pt x="114300" y="2914650"/>
                </a:lnTo>
                <a:lnTo>
                  <a:pt x="95250" y="3276600"/>
                </a:lnTo>
                <a:lnTo>
                  <a:pt x="85725" y="3714750"/>
                </a:lnTo>
                <a:lnTo>
                  <a:pt x="95250" y="4133850"/>
                </a:lnTo>
                <a:lnTo>
                  <a:pt x="95250" y="4657725"/>
                </a:lnTo>
                <a:lnTo>
                  <a:pt x="85725" y="4829175"/>
                </a:lnTo>
              </a:path>
            </a:pathLst>
          </a:custGeom>
          <a:noFill/>
          <a:ln w="63500" cap="flat" cmpd="sng" algn="ctr">
            <a:solidFill>
              <a:srgbClr val="008000">
                <a:alpha val="7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5419725" y="1571625"/>
            <a:ext cx="66675" cy="1552575"/>
          </a:xfrm>
          <a:custGeom>
            <a:avLst/>
            <a:gdLst>
              <a:gd name="connsiteX0" fmla="*/ 0 w 66675"/>
              <a:gd name="connsiteY0" fmla="*/ 0 h 1552575"/>
              <a:gd name="connsiteX1" fmla="*/ 9525 w 66675"/>
              <a:gd name="connsiteY1" fmla="*/ 504825 h 1552575"/>
              <a:gd name="connsiteX2" fmla="*/ 66675 w 66675"/>
              <a:gd name="connsiteY2" fmla="*/ 714375 h 1552575"/>
              <a:gd name="connsiteX3" fmla="*/ 9525 w 66675"/>
              <a:gd name="connsiteY3" fmla="*/ 1076325 h 1552575"/>
              <a:gd name="connsiteX4" fmla="*/ 0 w 66675"/>
              <a:gd name="connsiteY4" fmla="*/ 1343025 h 1552575"/>
              <a:gd name="connsiteX5" fmla="*/ 57150 w 66675"/>
              <a:gd name="connsiteY5" fmla="*/ 1552575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675" h="1552575">
                <a:moveTo>
                  <a:pt x="0" y="0"/>
                </a:moveTo>
                <a:lnTo>
                  <a:pt x="9525" y="504825"/>
                </a:lnTo>
                <a:lnTo>
                  <a:pt x="66675" y="714375"/>
                </a:lnTo>
                <a:lnTo>
                  <a:pt x="9525" y="1076325"/>
                </a:lnTo>
                <a:lnTo>
                  <a:pt x="0" y="1343025"/>
                </a:lnTo>
                <a:lnTo>
                  <a:pt x="57150" y="1552575"/>
                </a:lnTo>
              </a:path>
            </a:pathLst>
          </a:custGeom>
          <a:noFill/>
          <a:ln w="63500" cap="flat" cmpd="sng" algn="ctr">
            <a:solidFill>
              <a:srgbClr val="008000">
                <a:alpha val="7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5514975" y="3162300"/>
            <a:ext cx="1952625" cy="190500"/>
          </a:xfrm>
          <a:custGeom>
            <a:avLst/>
            <a:gdLst>
              <a:gd name="connsiteX0" fmla="*/ 0 w 1952625"/>
              <a:gd name="connsiteY0" fmla="*/ 9525 h 190500"/>
              <a:gd name="connsiteX1" fmla="*/ 600075 w 1952625"/>
              <a:gd name="connsiteY1" fmla="*/ 0 h 190500"/>
              <a:gd name="connsiteX2" fmla="*/ 952500 w 1952625"/>
              <a:gd name="connsiteY2" fmla="*/ 85725 h 190500"/>
              <a:gd name="connsiteX3" fmla="*/ 1209675 w 1952625"/>
              <a:gd name="connsiteY3" fmla="*/ 190500 h 190500"/>
              <a:gd name="connsiteX4" fmla="*/ 1952625 w 1952625"/>
              <a:gd name="connsiteY4" fmla="*/ 19050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625" h="190500">
                <a:moveTo>
                  <a:pt x="0" y="9525"/>
                </a:moveTo>
                <a:lnTo>
                  <a:pt x="600075" y="0"/>
                </a:lnTo>
                <a:lnTo>
                  <a:pt x="952500" y="85725"/>
                </a:lnTo>
                <a:lnTo>
                  <a:pt x="1209675" y="190500"/>
                </a:lnTo>
                <a:lnTo>
                  <a:pt x="1952625" y="190500"/>
                </a:lnTo>
              </a:path>
            </a:pathLst>
          </a:custGeom>
          <a:noFill/>
          <a:ln w="63500" cap="flat" cmpd="sng" algn="ctr">
            <a:solidFill>
              <a:srgbClr val="008000">
                <a:alpha val="7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 flipH="1">
            <a:off x="5316855" y="3200400"/>
            <a:ext cx="45719" cy="2057400"/>
          </a:xfrm>
          <a:custGeom>
            <a:avLst/>
            <a:gdLst>
              <a:gd name="connsiteX0" fmla="*/ 28575 w 28575"/>
              <a:gd name="connsiteY0" fmla="*/ 0 h 1971675"/>
              <a:gd name="connsiteX1" fmla="*/ 0 w 28575"/>
              <a:gd name="connsiteY1" fmla="*/ 1971675 h 1971675"/>
              <a:gd name="connsiteX2" fmla="*/ 0 w 28575"/>
              <a:gd name="connsiteY2" fmla="*/ 1971675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75" h="1971675">
                <a:moveTo>
                  <a:pt x="28575" y="0"/>
                </a:moveTo>
                <a:lnTo>
                  <a:pt x="0" y="1971675"/>
                </a:lnTo>
                <a:lnTo>
                  <a:pt x="0" y="1971675"/>
                </a:lnTo>
              </a:path>
            </a:pathLst>
          </a:custGeom>
          <a:noFill/>
          <a:ln w="57150" cap="flat" cmpd="sng" algn="ctr">
            <a:solidFill>
              <a:srgbClr val="008000">
                <a:alpha val="7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219825" y="514350"/>
            <a:ext cx="962025" cy="2781300"/>
          </a:xfrm>
          <a:custGeom>
            <a:avLst/>
            <a:gdLst>
              <a:gd name="connsiteX0" fmla="*/ 0 w 962025"/>
              <a:gd name="connsiteY0" fmla="*/ 0 h 2781300"/>
              <a:gd name="connsiteX1" fmla="*/ 95250 w 962025"/>
              <a:gd name="connsiteY1" fmla="*/ 219075 h 2781300"/>
              <a:gd name="connsiteX2" fmla="*/ 85725 w 962025"/>
              <a:gd name="connsiteY2" fmla="*/ 381000 h 2781300"/>
              <a:gd name="connsiteX3" fmla="*/ 114300 w 962025"/>
              <a:gd name="connsiteY3" fmla="*/ 581025 h 2781300"/>
              <a:gd name="connsiteX4" fmla="*/ 152400 w 962025"/>
              <a:gd name="connsiteY4" fmla="*/ 695325 h 2781300"/>
              <a:gd name="connsiteX5" fmla="*/ 266700 w 962025"/>
              <a:gd name="connsiteY5" fmla="*/ 809625 h 2781300"/>
              <a:gd name="connsiteX6" fmla="*/ 342900 w 962025"/>
              <a:gd name="connsiteY6" fmla="*/ 971550 h 2781300"/>
              <a:gd name="connsiteX7" fmla="*/ 409575 w 962025"/>
              <a:gd name="connsiteY7" fmla="*/ 1019175 h 2781300"/>
              <a:gd name="connsiteX8" fmla="*/ 409575 w 962025"/>
              <a:gd name="connsiteY8" fmla="*/ 1019175 h 2781300"/>
              <a:gd name="connsiteX9" fmla="*/ 561975 w 962025"/>
              <a:gd name="connsiteY9" fmla="*/ 1123950 h 2781300"/>
              <a:gd name="connsiteX10" fmla="*/ 647700 w 962025"/>
              <a:gd name="connsiteY10" fmla="*/ 1238250 h 2781300"/>
              <a:gd name="connsiteX11" fmla="*/ 676275 w 962025"/>
              <a:gd name="connsiteY11" fmla="*/ 1285875 h 2781300"/>
              <a:gd name="connsiteX12" fmla="*/ 714375 w 962025"/>
              <a:gd name="connsiteY12" fmla="*/ 1438275 h 2781300"/>
              <a:gd name="connsiteX13" fmla="*/ 733425 w 962025"/>
              <a:gd name="connsiteY13" fmla="*/ 1581150 h 2781300"/>
              <a:gd name="connsiteX14" fmla="*/ 704850 w 962025"/>
              <a:gd name="connsiteY14" fmla="*/ 1762125 h 2781300"/>
              <a:gd name="connsiteX15" fmla="*/ 781050 w 962025"/>
              <a:gd name="connsiteY15" fmla="*/ 1895475 h 2781300"/>
              <a:gd name="connsiteX16" fmla="*/ 857250 w 962025"/>
              <a:gd name="connsiteY16" fmla="*/ 2076450 h 2781300"/>
              <a:gd name="connsiteX17" fmla="*/ 942975 w 962025"/>
              <a:gd name="connsiteY17" fmla="*/ 2228850 h 2781300"/>
              <a:gd name="connsiteX18" fmla="*/ 923925 w 962025"/>
              <a:gd name="connsiteY18" fmla="*/ 2324100 h 2781300"/>
              <a:gd name="connsiteX19" fmla="*/ 942975 w 962025"/>
              <a:gd name="connsiteY19" fmla="*/ 2428875 h 2781300"/>
              <a:gd name="connsiteX20" fmla="*/ 942975 w 962025"/>
              <a:gd name="connsiteY20" fmla="*/ 2562225 h 2781300"/>
              <a:gd name="connsiteX21" fmla="*/ 952500 w 962025"/>
              <a:gd name="connsiteY21" fmla="*/ 2657475 h 2781300"/>
              <a:gd name="connsiteX22" fmla="*/ 962025 w 962025"/>
              <a:gd name="connsiteY22" fmla="*/ 2733675 h 2781300"/>
              <a:gd name="connsiteX23" fmla="*/ 962025 w 962025"/>
              <a:gd name="connsiteY2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2025" h="2781300">
                <a:moveTo>
                  <a:pt x="0" y="0"/>
                </a:moveTo>
                <a:lnTo>
                  <a:pt x="95250" y="219075"/>
                </a:lnTo>
                <a:lnTo>
                  <a:pt x="85725" y="381000"/>
                </a:lnTo>
                <a:lnTo>
                  <a:pt x="114300" y="581025"/>
                </a:lnTo>
                <a:lnTo>
                  <a:pt x="152400" y="695325"/>
                </a:lnTo>
                <a:lnTo>
                  <a:pt x="266700" y="809625"/>
                </a:lnTo>
                <a:lnTo>
                  <a:pt x="342900" y="971550"/>
                </a:lnTo>
                <a:lnTo>
                  <a:pt x="409575" y="1019175"/>
                </a:lnTo>
                <a:lnTo>
                  <a:pt x="409575" y="1019175"/>
                </a:lnTo>
                <a:lnTo>
                  <a:pt x="561975" y="1123950"/>
                </a:lnTo>
                <a:lnTo>
                  <a:pt x="647700" y="1238250"/>
                </a:lnTo>
                <a:lnTo>
                  <a:pt x="676275" y="1285875"/>
                </a:lnTo>
                <a:lnTo>
                  <a:pt x="714375" y="1438275"/>
                </a:lnTo>
                <a:lnTo>
                  <a:pt x="733425" y="1581150"/>
                </a:lnTo>
                <a:lnTo>
                  <a:pt x="704850" y="1762125"/>
                </a:lnTo>
                <a:lnTo>
                  <a:pt x="781050" y="1895475"/>
                </a:lnTo>
                <a:lnTo>
                  <a:pt x="857250" y="2076450"/>
                </a:lnTo>
                <a:lnTo>
                  <a:pt x="942975" y="2228850"/>
                </a:lnTo>
                <a:lnTo>
                  <a:pt x="923925" y="2324100"/>
                </a:lnTo>
                <a:lnTo>
                  <a:pt x="942975" y="2428875"/>
                </a:lnTo>
                <a:lnTo>
                  <a:pt x="942975" y="2562225"/>
                </a:lnTo>
                <a:lnTo>
                  <a:pt x="952500" y="2657475"/>
                </a:lnTo>
                <a:lnTo>
                  <a:pt x="962025" y="2733675"/>
                </a:lnTo>
                <a:lnTo>
                  <a:pt x="962025" y="2781300"/>
                </a:lnTo>
              </a:path>
            </a:pathLst>
          </a:custGeom>
          <a:noFill/>
          <a:ln w="57150" cap="flat" cmpd="sng" algn="ctr">
            <a:solidFill>
              <a:srgbClr val="008000">
                <a:alpha val="69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6029325" y="3467100"/>
            <a:ext cx="190500" cy="2152650"/>
          </a:xfrm>
          <a:custGeom>
            <a:avLst/>
            <a:gdLst>
              <a:gd name="connsiteX0" fmla="*/ 190500 w 190500"/>
              <a:gd name="connsiteY0" fmla="*/ 0 h 2152650"/>
              <a:gd name="connsiteX1" fmla="*/ 95250 w 190500"/>
              <a:gd name="connsiteY1" fmla="*/ 95250 h 2152650"/>
              <a:gd name="connsiteX2" fmla="*/ 66675 w 190500"/>
              <a:gd name="connsiteY2" fmla="*/ 647700 h 2152650"/>
              <a:gd name="connsiteX3" fmla="*/ 9525 w 190500"/>
              <a:gd name="connsiteY3" fmla="*/ 1400175 h 2152650"/>
              <a:gd name="connsiteX4" fmla="*/ 0 w 190500"/>
              <a:gd name="connsiteY4" fmla="*/ 215265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" h="2152650">
                <a:moveTo>
                  <a:pt x="190500" y="0"/>
                </a:moveTo>
                <a:lnTo>
                  <a:pt x="95250" y="95250"/>
                </a:lnTo>
                <a:lnTo>
                  <a:pt x="66675" y="647700"/>
                </a:lnTo>
                <a:lnTo>
                  <a:pt x="9525" y="1400175"/>
                </a:lnTo>
                <a:lnTo>
                  <a:pt x="0" y="2152650"/>
                </a:lnTo>
              </a:path>
            </a:pathLst>
          </a:custGeom>
          <a:noFill/>
          <a:ln w="57150" cap="flat" cmpd="sng" algn="ctr">
            <a:solidFill>
              <a:srgbClr val="008000">
                <a:alpha val="69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3676650" y="4886325"/>
            <a:ext cx="3019425" cy="990600"/>
          </a:xfrm>
          <a:custGeom>
            <a:avLst/>
            <a:gdLst>
              <a:gd name="connsiteX0" fmla="*/ 0 w 3019425"/>
              <a:gd name="connsiteY0" fmla="*/ 990600 h 990600"/>
              <a:gd name="connsiteX1" fmla="*/ 180975 w 3019425"/>
              <a:gd name="connsiteY1" fmla="*/ 885825 h 990600"/>
              <a:gd name="connsiteX2" fmla="*/ 371475 w 3019425"/>
              <a:gd name="connsiteY2" fmla="*/ 971550 h 990600"/>
              <a:gd name="connsiteX3" fmla="*/ 581025 w 3019425"/>
              <a:gd name="connsiteY3" fmla="*/ 942975 h 990600"/>
              <a:gd name="connsiteX4" fmla="*/ 676275 w 3019425"/>
              <a:gd name="connsiteY4" fmla="*/ 781050 h 990600"/>
              <a:gd name="connsiteX5" fmla="*/ 838200 w 3019425"/>
              <a:gd name="connsiteY5" fmla="*/ 733425 h 990600"/>
              <a:gd name="connsiteX6" fmla="*/ 1047750 w 3019425"/>
              <a:gd name="connsiteY6" fmla="*/ 723900 h 990600"/>
              <a:gd name="connsiteX7" fmla="*/ 1171575 w 3019425"/>
              <a:gd name="connsiteY7" fmla="*/ 628650 h 990600"/>
              <a:gd name="connsiteX8" fmla="*/ 1238250 w 3019425"/>
              <a:gd name="connsiteY8" fmla="*/ 590550 h 990600"/>
              <a:gd name="connsiteX9" fmla="*/ 1333500 w 3019425"/>
              <a:gd name="connsiteY9" fmla="*/ 533400 h 990600"/>
              <a:gd name="connsiteX10" fmla="*/ 1409700 w 3019425"/>
              <a:gd name="connsiteY10" fmla="*/ 400050 h 990600"/>
              <a:gd name="connsiteX11" fmla="*/ 1485900 w 3019425"/>
              <a:gd name="connsiteY11" fmla="*/ 390525 h 990600"/>
              <a:gd name="connsiteX12" fmla="*/ 1600200 w 3019425"/>
              <a:gd name="connsiteY12" fmla="*/ 428625 h 990600"/>
              <a:gd name="connsiteX13" fmla="*/ 1695450 w 3019425"/>
              <a:gd name="connsiteY13" fmla="*/ 457200 h 990600"/>
              <a:gd name="connsiteX14" fmla="*/ 1800225 w 3019425"/>
              <a:gd name="connsiteY14" fmla="*/ 466725 h 990600"/>
              <a:gd name="connsiteX15" fmla="*/ 1895475 w 3019425"/>
              <a:gd name="connsiteY15" fmla="*/ 485775 h 990600"/>
              <a:gd name="connsiteX16" fmla="*/ 1943100 w 3019425"/>
              <a:gd name="connsiteY16" fmla="*/ 409575 h 990600"/>
              <a:gd name="connsiteX17" fmla="*/ 1933575 w 3019425"/>
              <a:gd name="connsiteY17" fmla="*/ 257175 h 990600"/>
              <a:gd name="connsiteX18" fmla="*/ 2047875 w 3019425"/>
              <a:gd name="connsiteY18" fmla="*/ 161925 h 990600"/>
              <a:gd name="connsiteX19" fmla="*/ 2162175 w 3019425"/>
              <a:gd name="connsiteY19" fmla="*/ 152400 h 990600"/>
              <a:gd name="connsiteX20" fmla="*/ 2238375 w 3019425"/>
              <a:gd name="connsiteY20" fmla="*/ 180975 h 990600"/>
              <a:gd name="connsiteX21" fmla="*/ 2238375 w 3019425"/>
              <a:gd name="connsiteY21" fmla="*/ 180975 h 990600"/>
              <a:gd name="connsiteX22" fmla="*/ 2447925 w 3019425"/>
              <a:gd name="connsiteY22" fmla="*/ 266700 h 990600"/>
              <a:gd name="connsiteX23" fmla="*/ 2524125 w 3019425"/>
              <a:gd name="connsiteY23" fmla="*/ 342900 h 990600"/>
              <a:gd name="connsiteX24" fmla="*/ 2571750 w 3019425"/>
              <a:gd name="connsiteY24" fmla="*/ 400050 h 990600"/>
              <a:gd name="connsiteX25" fmla="*/ 2724150 w 3019425"/>
              <a:gd name="connsiteY25" fmla="*/ 352425 h 990600"/>
              <a:gd name="connsiteX26" fmla="*/ 2819400 w 3019425"/>
              <a:gd name="connsiteY26" fmla="*/ 295275 h 990600"/>
              <a:gd name="connsiteX27" fmla="*/ 2886075 w 3019425"/>
              <a:gd name="connsiteY27" fmla="*/ 152400 h 990600"/>
              <a:gd name="connsiteX28" fmla="*/ 2971800 w 3019425"/>
              <a:gd name="connsiteY28" fmla="*/ 47625 h 990600"/>
              <a:gd name="connsiteX29" fmla="*/ 3019425 w 3019425"/>
              <a:gd name="connsiteY29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19425" h="990600">
                <a:moveTo>
                  <a:pt x="0" y="990600"/>
                </a:moveTo>
                <a:lnTo>
                  <a:pt x="180975" y="885825"/>
                </a:lnTo>
                <a:lnTo>
                  <a:pt x="371475" y="971550"/>
                </a:lnTo>
                <a:lnTo>
                  <a:pt x="581025" y="942975"/>
                </a:lnTo>
                <a:lnTo>
                  <a:pt x="676275" y="781050"/>
                </a:lnTo>
                <a:lnTo>
                  <a:pt x="838200" y="733425"/>
                </a:lnTo>
                <a:lnTo>
                  <a:pt x="1047750" y="723900"/>
                </a:lnTo>
                <a:lnTo>
                  <a:pt x="1171575" y="628650"/>
                </a:lnTo>
                <a:lnTo>
                  <a:pt x="1238250" y="590550"/>
                </a:lnTo>
                <a:lnTo>
                  <a:pt x="1333500" y="533400"/>
                </a:lnTo>
                <a:lnTo>
                  <a:pt x="1409700" y="400050"/>
                </a:lnTo>
                <a:lnTo>
                  <a:pt x="1485900" y="390525"/>
                </a:lnTo>
                <a:lnTo>
                  <a:pt x="1600200" y="428625"/>
                </a:lnTo>
                <a:lnTo>
                  <a:pt x="1695450" y="457200"/>
                </a:lnTo>
                <a:lnTo>
                  <a:pt x="1800225" y="466725"/>
                </a:lnTo>
                <a:lnTo>
                  <a:pt x="1895475" y="485775"/>
                </a:lnTo>
                <a:lnTo>
                  <a:pt x="1943100" y="409575"/>
                </a:lnTo>
                <a:lnTo>
                  <a:pt x="1933575" y="257175"/>
                </a:lnTo>
                <a:lnTo>
                  <a:pt x="2047875" y="161925"/>
                </a:lnTo>
                <a:lnTo>
                  <a:pt x="2162175" y="152400"/>
                </a:lnTo>
                <a:lnTo>
                  <a:pt x="2238375" y="180975"/>
                </a:lnTo>
                <a:lnTo>
                  <a:pt x="2238375" y="180975"/>
                </a:lnTo>
                <a:lnTo>
                  <a:pt x="2447925" y="266700"/>
                </a:lnTo>
                <a:lnTo>
                  <a:pt x="2524125" y="342900"/>
                </a:lnTo>
                <a:lnTo>
                  <a:pt x="2571750" y="400050"/>
                </a:lnTo>
                <a:lnTo>
                  <a:pt x="2724150" y="352425"/>
                </a:lnTo>
                <a:lnTo>
                  <a:pt x="2819400" y="295275"/>
                </a:lnTo>
                <a:lnTo>
                  <a:pt x="2886075" y="152400"/>
                </a:lnTo>
                <a:lnTo>
                  <a:pt x="2971800" y="47625"/>
                </a:lnTo>
                <a:lnTo>
                  <a:pt x="3019425" y="0"/>
                </a:lnTo>
              </a:path>
            </a:pathLst>
          </a:custGeom>
          <a:noFill/>
          <a:ln w="57150" cap="flat" cmpd="sng" algn="ctr">
            <a:solidFill>
              <a:srgbClr val="008000">
                <a:alpha val="70000"/>
              </a:srgbClr>
            </a:solidFill>
            <a:prstDash val="solid"/>
            <a:round/>
            <a:headEnd type="stealth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1600200"/>
            <a:ext cx="2514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Start with the existing wetlands, river valley, and coulees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Add the Greenway proposed for the Souris River valley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Together these form the backbone of a “green” connection system for the City</a:t>
            </a:r>
            <a:endParaRPr lang="en-US" kern="0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304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Minot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Concept Plan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Minot Analysis base 12-7-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00400" y="152400"/>
            <a:ext cx="5822379" cy="65964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2133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Add the existing park and trail system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Add new parks and trails in growth areas at the edges of the City and in redeveloping areas inside the existing City 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114300" marR="0" lvl="0" indent="-1143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endParaRPr lang="en-US" kern="0" dirty="0" smtClean="0">
              <a:solidFill>
                <a:srgbClr val="F8F8F8"/>
              </a:solidFill>
              <a:latin typeface="+mn-lt"/>
            </a:endParaRPr>
          </a:p>
        </p:txBody>
      </p:sp>
      <p:pic>
        <p:nvPicPr>
          <p:cNvPr id="8" name="Picture 7" descr="Minot Analysis Parks 12-7-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176305" y="152400"/>
            <a:ext cx="5815295" cy="6553200"/>
          </a:xfrm>
          <a:prstGeom prst="rect">
            <a:avLst/>
          </a:prstGeom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304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Minot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Concept Plan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2133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Add the existing and future major Commercial and Industrial areas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114300" marR="0" lvl="0" indent="-1143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endParaRPr lang="en-US" kern="0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304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Minot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Concept Plan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Minot Analysis  Land Use Comm-Ind 12-7-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176781" y="152400"/>
            <a:ext cx="5814819" cy="66011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2362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Add the existing and future major roadways to complete the Concept Plan for the future of Minot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Includes potential new Ring Route around SW and SE Minot, similar to West Bypass and NE Bypass </a:t>
            </a:r>
          </a:p>
          <a:p>
            <a:pPr marL="114300" marR="0" lvl="0" indent="-114300" algn="l" defTabSz="914400" rtl="0" eaLnBrk="1" fontAlgn="base" latinLnBrk="0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endParaRPr lang="en-US" kern="0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57200" y="3048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Minot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Concept Plan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Minot Analysis All 12-7-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200400" y="152400"/>
            <a:ext cx="5791200" cy="66374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/>
          <a:srcRect t="16502"/>
          <a:stretch>
            <a:fillRect/>
          </a:stretch>
        </p:blipFill>
        <p:spPr bwMode="auto">
          <a:xfrm>
            <a:off x="457200" y="1295400"/>
            <a:ext cx="8388068" cy="544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1752600" y="1981200"/>
            <a:ext cx="1981200" cy="838200"/>
          </a:xfrm>
          <a:custGeom>
            <a:avLst/>
            <a:gdLst>
              <a:gd name="connsiteX0" fmla="*/ 0 w 1850571"/>
              <a:gd name="connsiteY0" fmla="*/ 838200 h 838200"/>
              <a:gd name="connsiteX1" fmla="*/ 228600 w 1850571"/>
              <a:gd name="connsiteY1" fmla="*/ 674914 h 838200"/>
              <a:gd name="connsiteX2" fmla="*/ 424543 w 1850571"/>
              <a:gd name="connsiteY2" fmla="*/ 533400 h 838200"/>
              <a:gd name="connsiteX3" fmla="*/ 457200 w 1850571"/>
              <a:gd name="connsiteY3" fmla="*/ 391885 h 838200"/>
              <a:gd name="connsiteX4" fmla="*/ 522514 w 1850571"/>
              <a:gd name="connsiteY4" fmla="*/ 283028 h 838200"/>
              <a:gd name="connsiteX5" fmla="*/ 729343 w 1850571"/>
              <a:gd name="connsiteY5" fmla="*/ 206828 h 838200"/>
              <a:gd name="connsiteX6" fmla="*/ 1121228 w 1850571"/>
              <a:gd name="connsiteY6" fmla="*/ 54428 h 838200"/>
              <a:gd name="connsiteX7" fmla="*/ 1382486 w 1850571"/>
              <a:gd name="connsiteY7" fmla="*/ 0 h 838200"/>
              <a:gd name="connsiteX8" fmla="*/ 1687286 w 1850571"/>
              <a:gd name="connsiteY8" fmla="*/ 0 h 838200"/>
              <a:gd name="connsiteX9" fmla="*/ 1850571 w 1850571"/>
              <a:gd name="connsiteY9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0571" h="838200">
                <a:moveTo>
                  <a:pt x="0" y="838200"/>
                </a:moveTo>
                <a:lnTo>
                  <a:pt x="228600" y="674914"/>
                </a:lnTo>
                <a:lnTo>
                  <a:pt x="424543" y="533400"/>
                </a:lnTo>
                <a:lnTo>
                  <a:pt x="457200" y="391885"/>
                </a:lnTo>
                <a:lnTo>
                  <a:pt x="522514" y="283028"/>
                </a:lnTo>
                <a:lnTo>
                  <a:pt x="729343" y="206828"/>
                </a:lnTo>
                <a:lnTo>
                  <a:pt x="1121228" y="54428"/>
                </a:lnTo>
                <a:lnTo>
                  <a:pt x="1382486" y="0"/>
                </a:lnTo>
                <a:lnTo>
                  <a:pt x="1687286" y="0"/>
                </a:lnTo>
                <a:lnTo>
                  <a:pt x="1850571" y="0"/>
                </a:lnTo>
              </a:path>
            </a:pathLst>
          </a:cu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733800" y="1905000"/>
            <a:ext cx="3429000" cy="609600"/>
          </a:xfrm>
          <a:custGeom>
            <a:avLst/>
            <a:gdLst>
              <a:gd name="connsiteX0" fmla="*/ 0 w 3080657"/>
              <a:gd name="connsiteY0" fmla="*/ 65315 h 587829"/>
              <a:gd name="connsiteX1" fmla="*/ 2002971 w 3080657"/>
              <a:gd name="connsiteY1" fmla="*/ 0 h 587829"/>
              <a:gd name="connsiteX2" fmla="*/ 2079171 w 3080657"/>
              <a:gd name="connsiteY2" fmla="*/ 10886 h 587829"/>
              <a:gd name="connsiteX3" fmla="*/ 2177143 w 3080657"/>
              <a:gd name="connsiteY3" fmla="*/ 43543 h 587829"/>
              <a:gd name="connsiteX4" fmla="*/ 2329543 w 3080657"/>
              <a:gd name="connsiteY4" fmla="*/ 87086 h 587829"/>
              <a:gd name="connsiteX5" fmla="*/ 2525485 w 3080657"/>
              <a:gd name="connsiteY5" fmla="*/ 228600 h 587829"/>
              <a:gd name="connsiteX6" fmla="*/ 2797628 w 3080657"/>
              <a:gd name="connsiteY6" fmla="*/ 413657 h 587829"/>
              <a:gd name="connsiteX7" fmla="*/ 3080657 w 3080657"/>
              <a:gd name="connsiteY7" fmla="*/ 587829 h 58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0657" h="587829">
                <a:moveTo>
                  <a:pt x="0" y="65315"/>
                </a:moveTo>
                <a:lnTo>
                  <a:pt x="2002971" y="0"/>
                </a:lnTo>
                <a:lnTo>
                  <a:pt x="2079171" y="10886"/>
                </a:lnTo>
                <a:lnTo>
                  <a:pt x="2177143" y="43543"/>
                </a:lnTo>
                <a:lnTo>
                  <a:pt x="2329543" y="87086"/>
                </a:lnTo>
                <a:lnTo>
                  <a:pt x="2525485" y="228600"/>
                </a:lnTo>
                <a:lnTo>
                  <a:pt x="2797628" y="413657"/>
                </a:lnTo>
                <a:lnTo>
                  <a:pt x="3080657" y="587829"/>
                </a:lnTo>
              </a:path>
            </a:pathLst>
          </a:custGeom>
          <a:ln w="381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43000" y="5715000"/>
            <a:ext cx="2057400" cy="838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Possible SW &amp; SE Ring Route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 rot="21355147">
            <a:off x="5415056" y="4431976"/>
            <a:ext cx="1809970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 Ave SE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 rot="21437624">
            <a:off x="1686149" y="4680413"/>
            <a:ext cx="1874022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 Ave SW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 rot="18029221">
            <a:off x="460239" y="3392982"/>
            <a:ext cx="1406075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 St SW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 rot="2640330">
            <a:off x="6971854" y="3777046"/>
            <a:ext cx="1406075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St SE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 rot="2223881">
            <a:off x="7310937" y="2739745"/>
            <a:ext cx="1406075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St SE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 rot="20273711">
            <a:off x="1708666" y="1729269"/>
            <a:ext cx="1852832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West Bypass 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 rot="1873508">
            <a:off x="5819073" y="1727988"/>
            <a:ext cx="1524000" cy="5334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NE Bypass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6200000" flipV="1">
            <a:off x="1104900" y="5067300"/>
            <a:ext cx="914400" cy="3810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4" idx="3"/>
          </p:cNvCxnSpPr>
          <p:nvPr/>
        </p:nvCxnSpPr>
        <p:spPr>
          <a:xfrm flipV="1">
            <a:off x="3200400" y="4800600"/>
            <a:ext cx="2057400" cy="133350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 bwMode="auto">
          <a:xfrm>
            <a:off x="685800" y="304800"/>
            <a:ext cx="7772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Minot Ring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Route Expansion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4038600" y="2514600"/>
            <a:ext cx="4191000" cy="2085975"/>
          </a:xfrm>
          <a:custGeom>
            <a:avLst/>
            <a:gdLst>
              <a:gd name="connsiteX0" fmla="*/ 0 w 3838575"/>
              <a:gd name="connsiteY0" fmla="*/ 1933575 h 1933575"/>
              <a:gd name="connsiteX1" fmla="*/ 342900 w 3838575"/>
              <a:gd name="connsiteY1" fmla="*/ 1914525 h 1933575"/>
              <a:gd name="connsiteX2" fmla="*/ 447675 w 3838575"/>
              <a:gd name="connsiteY2" fmla="*/ 1857375 h 1933575"/>
              <a:gd name="connsiteX3" fmla="*/ 590550 w 3838575"/>
              <a:gd name="connsiteY3" fmla="*/ 1781175 h 1933575"/>
              <a:gd name="connsiteX4" fmla="*/ 704850 w 3838575"/>
              <a:gd name="connsiteY4" fmla="*/ 1733550 h 1933575"/>
              <a:gd name="connsiteX5" fmla="*/ 809625 w 3838575"/>
              <a:gd name="connsiteY5" fmla="*/ 1733550 h 1933575"/>
              <a:gd name="connsiteX6" fmla="*/ 962025 w 3838575"/>
              <a:gd name="connsiteY6" fmla="*/ 1800225 h 1933575"/>
              <a:gd name="connsiteX7" fmla="*/ 1104900 w 3838575"/>
              <a:gd name="connsiteY7" fmla="*/ 1847850 h 1933575"/>
              <a:gd name="connsiteX8" fmla="*/ 1323975 w 3838575"/>
              <a:gd name="connsiteY8" fmla="*/ 1885950 h 1933575"/>
              <a:gd name="connsiteX9" fmla="*/ 1495425 w 3838575"/>
              <a:gd name="connsiteY9" fmla="*/ 1847850 h 1933575"/>
              <a:gd name="connsiteX10" fmla="*/ 1790700 w 3838575"/>
              <a:gd name="connsiteY10" fmla="*/ 1819275 h 1933575"/>
              <a:gd name="connsiteX11" fmla="*/ 2162175 w 3838575"/>
              <a:gd name="connsiteY11" fmla="*/ 1800225 h 1933575"/>
              <a:gd name="connsiteX12" fmla="*/ 3171825 w 3838575"/>
              <a:gd name="connsiteY12" fmla="*/ 1724025 h 1933575"/>
              <a:gd name="connsiteX13" fmla="*/ 3724275 w 3838575"/>
              <a:gd name="connsiteY13" fmla="*/ 1685925 h 1933575"/>
              <a:gd name="connsiteX14" fmla="*/ 3810000 w 3838575"/>
              <a:gd name="connsiteY14" fmla="*/ 1628775 h 1933575"/>
              <a:gd name="connsiteX15" fmla="*/ 3838575 w 3838575"/>
              <a:gd name="connsiteY15" fmla="*/ 1524000 h 1933575"/>
              <a:gd name="connsiteX16" fmla="*/ 3781425 w 3838575"/>
              <a:gd name="connsiteY16" fmla="*/ 1428750 h 1933575"/>
              <a:gd name="connsiteX17" fmla="*/ 3552825 w 3838575"/>
              <a:gd name="connsiteY17" fmla="*/ 1276350 h 1933575"/>
              <a:gd name="connsiteX18" fmla="*/ 3448050 w 3838575"/>
              <a:gd name="connsiteY18" fmla="*/ 1219200 h 1933575"/>
              <a:gd name="connsiteX19" fmla="*/ 3381375 w 3838575"/>
              <a:gd name="connsiteY19" fmla="*/ 1057275 h 1933575"/>
              <a:gd name="connsiteX20" fmla="*/ 3286125 w 3838575"/>
              <a:gd name="connsiteY20" fmla="*/ 895350 h 1933575"/>
              <a:gd name="connsiteX21" fmla="*/ 3095625 w 3838575"/>
              <a:gd name="connsiteY21" fmla="*/ 781050 h 1933575"/>
              <a:gd name="connsiteX22" fmla="*/ 3048000 w 3838575"/>
              <a:gd name="connsiteY22" fmla="*/ 752475 h 1933575"/>
              <a:gd name="connsiteX23" fmla="*/ 3076575 w 3838575"/>
              <a:gd name="connsiteY23" fmla="*/ 666750 h 1933575"/>
              <a:gd name="connsiteX24" fmla="*/ 3276600 w 3838575"/>
              <a:gd name="connsiteY24" fmla="*/ 628650 h 1933575"/>
              <a:gd name="connsiteX25" fmla="*/ 3533775 w 3838575"/>
              <a:gd name="connsiteY25" fmla="*/ 628650 h 1933575"/>
              <a:gd name="connsiteX26" fmla="*/ 3629025 w 3838575"/>
              <a:gd name="connsiteY26" fmla="*/ 571500 h 1933575"/>
              <a:gd name="connsiteX27" fmla="*/ 3609975 w 3838575"/>
              <a:gd name="connsiteY27" fmla="*/ 514350 h 1933575"/>
              <a:gd name="connsiteX28" fmla="*/ 3476625 w 3838575"/>
              <a:gd name="connsiteY28" fmla="*/ 428625 h 1933575"/>
              <a:gd name="connsiteX29" fmla="*/ 2847975 w 3838575"/>
              <a:gd name="connsiteY29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38575" h="1933575">
                <a:moveTo>
                  <a:pt x="0" y="1933575"/>
                </a:moveTo>
                <a:lnTo>
                  <a:pt x="342900" y="1914525"/>
                </a:lnTo>
                <a:lnTo>
                  <a:pt x="447675" y="1857375"/>
                </a:lnTo>
                <a:lnTo>
                  <a:pt x="590550" y="1781175"/>
                </a:lnTo>
                <a:lnTo>
                  <a:pt x="704850" y="1733550"/>
                </a:lnTo>
                <a:lnTo>
                  <a:pt x="809625" y="1733550"/>
                </a:lnTo>
                <a:lnTo>
                  <a:pt x="962025" y="1800225"/>
                </a:lnTo>
                <a:lnTo>
                  <a:pt x="1104900" y="1847850"/>
                </a:lnTo>
                <a:lnTo>
                  <a:pt x="1323975" y="1885950"/>
                </a:lnTo>
                <a:lnTo>
                  <a:pt x="1495425" y="1847850"/>
                </a:lnTo>
                <a:lnTo>
                  <a:pt x="1790700" y="1819275"/>
                </a:lnTo>
                <a:lnTo>
                  <a:pt x="2162175" y="1800225"/>
                </a:lnTo>
                <a:lnTo>
                  <a:pt x="3171825" y="1724025"/>
                </a:lnTo>
                <a:lnTo>
                  <a:pt x="3724275" y="1685925"/>
                </a:lnTo>
                <a:lnTo>
                  <a:pt x="3810000" y="1628775"/>
                </a:lnTo>
                <a:lnTo>
                  <a:pt x="3838575" y="1524000"/>
                </a:lnTo>
                <a:lnTo>
                  <a:pt x="3781425" y="1428750"/>
                </a:lnTo>
                <a:lnTo>
                  <a:pt x="3552825" y="1276350"/>
                </a:lnTo>
                <a:lnTo>
                  <a:pt x="3448050" y="1219200"/>
                </a:lnTo>
                <a:lnTo>
                  <a:pt x="3381375" y="1057275"/>
                </a:lnTo>
                <a:lnTo>
                  <a:pt x="3286125" y="895350"/>
                </a:lnTo>
                <a:lnTo>
                  <a:pt x="3095625" y="781050"/>
                </a:lnTo>
                <a:lnTo>
                  <a:pt x="3048000" y="752475"/>
                </a:lnTo>
                <a:lnTo>
                  <a:pt x="3076575" y="666750"/>
                </a:lnTo>
                <a:lnTo>
                  <a:pt x="3276600" y="628650"/>
                </a:lnTo>
                <a:lnTo>
                  <a:pt x="3533775" y="628650"/>
                </a:lnTo>
                <a:lnTo>
                  <a:pt x="3629025" y="571500"/>
                </a:lnTo>
                <a:lnTo>
                  <a:pt x="3609975" y="514350"/>
                </a:lnTo>
                <a:lnTo>
                  <a:pt x="3476625" y="428625"/>
                </a:lnTo>
                <a:lnTo>
                  <a:pt x="2847975" y="0"/>
                </a:ln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809624" y="2876550"/>
            <a:ext cx="3152775" cy="1924050"/>
          </a:xfrm>
          <a:custGeom>
            <a:avLst/>
            <a:gdLst>
              <a:gd name="connsiteX0" fmla="*/ 819150 w 2895600"/>
              <a:gd name="connsiteY0" fmla="*/ 0 h 1809750"/>
              <a:gd name="connsiteX1" fmla="*/ 752475 w 2895600"/>
              <a:gd name="connsiteY1" fmla="*/ 114300 h 1809750"/>
              <a:gd name="connsiteX2" fmla="*/ 762000 w 2895600"/>
              <a:gd name="connsiteY2" fmla="*/ 209550 h 1809750"/>
              <a:gd name="connsiteX3" fmla="*/ 790575 w 2895600"/>
              <a:gd name="connsiteY3" fmla="*/ 276225 h 1809750"/>
              <a:gd name="connsiteX4" fmla="*/ 742950 w 2895600"/>
              <a:gd name="connsiteY4" fmla="*/ 390525 h 1809750"/>
              <a:gd name="connsiteX5" fmla="*/ 114300 w 2895600"/>
              <a:gd name="connsiteY5" fmla="*/ 1371600 h 1809750"/>
              <a:gd name="connsiteX6" fmla="*/ 0 w 2895600"/>
              <a:gd name="connsiteY6" fmla="*/ 1552575 h 1809750"/>
              <a:gd name="connsiteX7" fmla="*/ 9525 w 2895600"/>
              <a:gd name="connsiteY7" fmla="*/ 1724025 h 1809750"/>
              <a:gd name="connsiteX8" fmla="*/ 95250 w 2895600"/>
              <a:gd name="connsiteY8" fmla="*/ 1781175 h 1809750"/>
              <a:gd name="connsiteX9" fmla="*/ 257175 w 2895600"/>
              <a:gd name="connsiteY9" fmla="*/ 1809750 h 1809750"/>
              <a:gd name="connsiteX10" fmla="*/ 2895600 w 2895600"/>
              <a:gd name="connsiteY10" fmla="*/ 1647825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5600" h="1809750">
                <a:moveTo>
                  <a:pt x="819150" y="0"/>
                </a:moveTo>
                <a:lnTo>
                  <a:pt x="752475" y="114300"/>
                </a:lnTo>
                <a:lnTo>
                  <a:pt x="762000" y="209550"/>
                </a:lnTo>
                <a:lnTo>
                  <a:pt x="790575" y="276225"/>
                </a:lnTo>
                <a:lnTo>
                  <a:pt x="742950" y="390525"/>
                </a:lnTo>
                <a:lnTo>
                  <a:pt x="114300" y="1371600"/>
                </a:lnTo>
                <a:lnTo>
                  <a:pt x="0" y="1552575"/>
                </a:lnTo>
                <a:lnTo>
                  <a:pt x="9525" y="1724025"/>
                </a:lnTo>
                <a:lnTo>
                  <a:pt x="95250" y="1781175"/>
                </a:lnTo>
                <a:lnTo>
                  <a:pt x="257175" y="1809750"/>
                </a:lnTo>
                <a:lnTo>
                  <a:pt x="2895600" y="1647825"/>
                </a:lnTo>
              </a:path>
            </a:pathLst>
          </a:custGeom>
          <a:noFill/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3962400" y="3285073"/>
            <a:ext cx="3333750" cy="610652"/>
          </a:xfrm>
          <a:custGeom>
            <a:avLst/>
            <a:gdLst>
              <a:gd name="connsiteX0" fmla="*/ 0 w 3333750"/>
              <a:gd name="connsiteY0" fmla="*/ 610652 h 610652"/>
              <a:gd name="connsiteX1" fmla="*/ 1571625 w 3333750"/>
              <a:gd name="connsiteY1" fmla="*/ 543977 h 610652"/>
              <a:gd name="connsiteX2" fmla="*/ 2019300 w 3333750"/>
              <a:gd name="connsiteY2" fmla="*/ 486827 h 610652"/>
              <a:gd name="connsiteX3" fmla="*/ 2295525 w 3333750"/>
              <a:gd name="connsiteY3" fmla="*/ 486827 h 610652"/>
              <a:gd name="connsiteX4" fmla="*/ 2457450 w 3333750"/>
              <a:gd name="connsiteY4" fmla="*/ 486827 h 610652"/>
              <a:gd name="connsiteX5" fmla="*/ 2590800 w 3333750"/>
              <a:gd name="connsiteY5" fmla="*/ 486827 h 610652"/>
              <a:gd name="connsiteX6" fmla="*/ 2686050 w 3333750"/>
              <a:gd name="connsiteY6" fmla="*/ 420152 h 610652"/>
              <a:gd name="connsiteX7" fmla="*/ 2800350 w 3333750"/>
              <a:gd name="connsiteY7" fmla="*/ 363002 h 610652"/>
              <a:gd name="connsiteX8" fmla="*/ 2905125 w 3333750"/>
              <a:gd name="connsiteY8" fmla="*/ 315377 h 610652"/>
              <a:gd name="connsiteX9" fmla="*/ 3019425 w 3333750"/>
              <a:gd name="connsiteY9" fmla="*/ 296327 h 610652"/>
              <a:gd name="connsiteX10" fmla="*/ 3067050 w 3333750"/>
              <a:gd name="connsiteY10" fmla="*/ 258227 h 610652"/>
              <a:gd name="connsiteX11" fmla="*/ 3038475 w 3333750"/>
              <a:gd name="connsiteY11" fmla="*/ 153452 h 610652"/>
              <a:gd name="connsiteX12" fmla="*/ 3000375 w 3333750"/>
              <a:gd name="connsiteY12" fmla="*/ 77252 h 610652"/>
              <a:gd name="connsiteX13" fmla="*/ 3000375 w 3333750"/>
              <a:gd name="connsiteY13" fmla="*/ 29627 h 610652"/>
              <a:gd name="connsiteX14" fmla="*/ 3095625 w 3333750"/>
              <a:gd name="connsiteY14" fmla="*/ 10577 h 610652"/>
              <a:gd name="connsiteX15" fmla="*/ 3200400 w 3333750"/>
              <a:gd name="connsiteY15" fmla="*/ 10577 h 610652"/>
              <a:gd name="connsiteX16" fmla="*/ 3314700 w 3333750"/>
              <a:gd name="connsiteY16" fmla="*/ 1052 h 610652"/>
              <a:gd name="connsiteX17" fmla="*/ 3333750 w 3333750"/>
              <a:gd name="connsiteY17" fmla="*/ 1052 h 61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33750" h="610652">
                <a:moveTo>
                  <a:pt x="0" y="610652"/>
                </a:moveTo>
                <a:lnTo>
                  <a:pt x="1571625" y="543977"/>
                </a:lnTo>
                <a:lnTo>
                  <a:pt x="2019300" y="486827"/>
                </a:lnTo>
                <a:lnTo>
                  <a:pt x="2295525" y="486827"/>
                </a:lnTo>
                <a:lnTo>
                  <a:pt x="2457450" y="486827"/>
                </a:lnTo>
                <a:lnTo>
                  <a:pt x="2590800" y="486827"/>
                </a:lnTo>
                <a:lnTo>
                  <a:pt x="2686050" y="420152"/>
                </a:lnTo>
                <a:lnTo>
                  <a:pt x="2800350" y="363002"/>
                </a:lnTo>
                <a:lnTo>
                  <a:pt x="2905125" y="315377"/>
                </a:lnTo>
                <a:lnTo>
                  <a:pt x="3019425" y="296327"/>
                </a:lnTo>
                <a:lnTo>
                  <a:pt x="3067050" y="258227"/>
                </a:lnTo>
                <a:lnTo>
                  <a:pt x="3038475" y="153452"/>
                </a:lnTo>
                <a:lnTo>
                  <a:pt x="3000375" y="77252"/>
                </a:lnTo>
                <a:lnTo>
                  <a:pt x="3000375" y="29627"/>
                </a:lnTo>
                <a:lnTo>
                  <a:pt x="3095625" y="10577"/>
                </a:lnTo>
                <a:lnTo>
                  <a:pt x="3200400" y="10577"/>
                </a:lnTo>
                <a:cubicBezTo>
                  <a:pt x="3295592" y="0"/>
                  <a:pt x="3257374" y="1052"/>
                  <a:pt x="3314700" y="1052"/>
                </a:cubicBezTo>
                <a:lnTo>
                  <a:pt x="3333750" y="1052"/>
                </a:lnTo>
              </a:path>
            </a:pathLst>
          </a:custGeom>
          <a:noFill/>
          <a:ln w="31750" cap="flat" cmpd="sng" algn="ctr">
            <a:solidFill>
              <a:srgbClr val="C00000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 rot="21384242">
            <a:off x="4623939" y="3111696"/>
            <a:ext cx="2057400" cy="838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54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 Ave SE – previous plan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267262"/>
            <a:ext cx="8305800" cy="651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71600" y="990600"/>
            <a:ext cx="2057400" cy="1143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  E of 83 looking east toward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Larson Coulee – crossing challenging but possible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 rot="18290926">
            <a:off x="1889136" y="5839184"/>
            <a:ext cx="1304680" cy="3810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 SW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3695700" y="600075"/>
            <a:ext cx="2552700" cy="3257550"/>
          </a:xfrm>
          <a:custGeom>
            <a:avLst/>
            <a:gdLst>
              <a:gd name="connsiteX0" fmla="*/ 0 w 2552700"/>
              <a:gd name="connsiteY0" fmla="*/ 3257550 h 3257550"/>
              <a:gd name="connsiteX1" fmla="*/ 514350 w 2552700"/>
              <a:gd name="connsiteY1" fmla="*/ 2371725 h 3257550"/>
              <a:gd name="connsiteX2" fmla="*/ 914400 w 2552700"/>
              <a:gd name="connsiteY2" fmla="*/ 1800225 h 3257550"/>
              <a:gd name="connsiteX3" fmla="*/ 1190625 w 2552700"/>
              <a:gd name="connsiteY3" fmla="*/ 1428750 h 3257550"/>
              <a:gd name="connsiteX4" fmla="*/ 1181100 w 2552700"/>
              <a:gd name="connsiteY4" fmla="*/ 1047750 h 3257550"/>
              <a:gd name="connsiteX5" fmla="*/ 752475 w 2552700"/>
              <a:gd name="connsiteY5" fmla="*/ 790575 h 3257550"/>
              <a:gd name="connsiteX6" fmla="*/ 285750 w 2552700"/>
              <a:gd name="connsiteY6" fmla="*/ 695325 h 3257550"/>
              <a:gd name="connsiteX7" fmla="*/ 76200 w 2552700"/>
              <a:gd name="connsiteY7" fmla="*/ 552450 h 3257550"/>
              <a:gd name="connsiteX8" fmla="*/ 180975 w 2552700"/>
              <a:gd name="connsiteY8" fmla="*/ 466725 h 3257550"/>
              <a:gd name="connsiteX9" fmla="*/ 533400 w 2552700"/>
              <a:gd name="connsiteY9" fmla="*/ 419100 h 3257550"/>
              <a:gd name="connsiteX10" fmla="*/ 952500 w 2552700"/>
              <a:gd name="connsiteY10" fmla="*/ 400050 h 3257550"/>
              <a:gd name="connsiteX11" fmla="*/ 1543050 w 2552700"/>
              <a:gd name="connsiteY11" fmla="*/ 361950 h 3257550"/>
              <a:gd name="connsiteX12" fmla="*/ 2371725 w 2552700"/>
              <a:gd name="connsiteY12" fmla="*/ 257175 h 3257550"/>
              <a:gd name="connsiteX13" fmla="*/ 2371725 w 2552700"/>
              <a:gd name="connsiteY13" fmla="*/ 257175 h 3257550"/>
              <a:gd name="connsiteX14" fmla="*/ 2543175 w 2552700"/>
              <a:gd name="connsiteY14" fmla="*/ 142875 h 3257550"/>
              <a:gd name="connsiteX15" fmla="*/ 2552700 w 2552700"/>
              <a:gd name="connsiteY15" fmla="*/ 47625 h 3257550"/>
              <a:gd name="connsiteX16" fmla="*/ 2371725 w 2552700"/>
              <a:gd name="connsiteY16" fmla="*/ 28575 h 3257550"/>
              <a:gd name="connsiteX17" fmla="*/ 1657350 w 2552700"/>
              <a:gd name="connsiteY17" fmla="*/ 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552700" h="3257550">
                <a:moveTo>
                  <a:pt x="0" y="3257550"/>
                </a:moveTo>
                <a:lnTo>
                  <a:pt x="514350" y="2371725"/>
                </a:lnTo>
                <a:lnTo>
                  <a:pt x="914400" y="1800225"/>
                </a:lnTo>
                <a:lnTo>
                  <a:pt x="1190625" y="1428750"/>
                </a:lnTo>
                <a:lnTo>
                  <a:pt x="1181100" y="1047750"/>
                </a:lnTo>
                <a:lnTo>
                  <a:pt x="752475" y="790575"/>
                </a:lnTo>
                <a:lnTo>
                  <a:pt x="285750" y="695325"/>
                </a:lnTo>
                <a:lnTo>
                  <a:pt x="76200" y="552450"/>
                </a:lnTo>
                <a:lnTo>
                  <a:pt x="180975" y="466725"/>
                </a:lnTo>
                <a:lnTo>
                  <a:pt x="533400" y="419100"/>
                </a:lnTo>
                <a:lnTo>
                  <a:pt x="952500" y="400050"/>
                </a:lnTo>
                <a:lnTo>
                  <a:pt x="1543050" y="361950"/>
                </a:lnTo>
                <a:lnTo>
                  <a:pt x="2371725" y="257175"/>
                </a:lnTo>
                <a:lnTo>
                  <a:pt x="2371725" y="257175"/>
                </a:lnTo>
                <a:lnTo>
                  <a:pt x="2543175" y="142875"/>
                </a:lnTo>
                <a:lnTo>
                  <a:pt x="2552700" y="47625"/>
                </a:lnTo>
                <a:lnTo>
                  <a:pt x="2371725" y="28575"/>
                </a:lnTo>
                <a:lnTo>
                  <a:pt x="1657350" y="0"/>
                </a:lnTo>
              </a:path>
            </a:pathLst>
          </a:custGeom>
          <a:noFill/>
          <a:ln w="508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screen"/>
          <a:srcRect b="3964"/>
          <a:stretch>
            <a:fillRect/>
          </a:stretch>
        </p:blipFill>
        <p:spPr bwMode="auto">
          <a:xfrm>
            <a:off x="486056" y="256159"/>
            <a:ext cx="8353144" cy="637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105400" y="2209800"/>
            <a:ext cx="3048000" cy="1447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 St  SE  looking N to US 52 – part of possible Ring Route connection from 66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 SE across 52 and Souris River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 rot="207908">
            <a:off x="5636102" y="1256970"/>
            <a:ext cx="1285456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 52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 rot="3086429">
            <a:off x="5019340" y="4959440"/>
            <a:ext cx="1406075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 St SE</a:t>
            </a:r>
          </a:p>
        </p:txBody>
      </p:sp>
      <p:sp>
        <p:nvSpPr>
          <p:cNvPr id="12" name="Freeform 11"/>
          <p:cNvSpPr/>
          <p:nvPr/>
        </p:nvSpPr>
        <p:spPr>
          <a:xfrm>
            <a:off x="3352800" y="1143000"/>
            <a:ext cx="3657601" cy="5105400"/>
          </a:xfrm>
          <a:custGeom>
            <a:avLst/>
            <a:gdLst>
              <a:gd name="connsiteX0" fmla="*/ 3494315 w 3494315"/>
              <a:gd name="connsiteY0" fmla="*/ 4865914 h 4865914"/>
              <a:gd name="connsiteX1" fmla="*/ 1632857 w 3494315"/>
              <a:gd name="connsiteY1" fmla="*/ 2645229 h 4865914"/>
              <a:gd name="connsiteX2" fmla="*/ 914400 w 3494315"/>
              <a:gd name="connsiteY2" fmla="*/ 1741714 h 4865914"/>
              <a:gd name="connsiteX3" fmla="*/ 870857 w 3494315"/>
              <a:gd name="connsiteY3" fmla="*/ 1513114 h 4865914"/>
              <a:gd name="connsiteX4" fmla="*/ 936172 w 3494315"/>
              <a:gd name="connsiteY4" fmla="*/ 1436914 h 4865914"/>
              <a:gd name="connsiteX5" fmla="*/ 1055915 w 3494315"/>
              <a:gd name="connsiteY5" fmla="*/ 1273629 h 4865914"/>
              <a:gd name="connsiteX6" fmla="*/ 1219200 w 3494315"/>
              <a:gd name="connsiteY6" fmla="*/ 1023257 h 4865914"/>
              <a:gd name="connsiteX7" fmla="*/ 1360715 w 3494315"/>
              <a:gd name="connsiteY7" fmla="*/ 805543 h 4865914"/>
              <a:gd name="connsiteX8" fmla="*/ 1382486 w 3494315"/>
              <a:gd name="connsiteY8" fmla="*/ 664029 h 4865914"/>
              <a:gd name="connsiteX9" fmla="*/ 1251857 w 3494315"/>
              <a:gd name="connsiteY9" fmla="*/ 587829 h 4865914"/>
              <a:gd name="connsiteX10" fmla="*/ 990600 w 3494315"/>
              <a:gd name="connsiteY10" fmla="*/ 511629 h 4865914"/>
              <a:gd name="connsiteX11" fmla="*/ 859972 w 3494315"/>
              <a:gd name="connsiteY11" fmla="*/ 468086 h 4865914"/>
              <a:gd name="connsiteX12" fmla="*/ 696686 w 3494315"/>
              <a:gd name="connsiteY12" fmla="*/ 402771 h 4865914"/>
              <a:gd name="connsiteX13" fmla="*/ 457200 w 3494315"/>
              <a:gd name="connsiteY13" fmla="*/ 348343 h 4865914"/>
              <a:gd name="connsiteX14" fmla="*/ 195943 w 3494315"/>
              <a:gd name="connsiteY14" fmla="*/ 261257 h 4865914"/>
              <a:gd name="connsiteX15" fmla="*/ 32657 w 3494315"/>
              <a:gd name="connsiteY15" fmla="*/ 239486 h 4865914"/>
              <a:gd name="connsiteX16" fmla="*/ 0 w 3494315"/>
              <a:gd name="connsiteY16" fmla="*/ 163286 h 4865914"/>
              <a:gd name="connsiteX17" fmla="*/ 195943 w 3494315"/>
              <a:gd name="connsiteY17" fmla="*/ 108857 h 4865914"/>
              <a:gd name="connsiteX18" fmla="*/ 674915 w 3494315"/>
              <a:gd name="connsiteY18" fmla="*/ 65314 h 4865914"/>
              <a:gd name="connsiteX19" fmla="*/ 1219200 w 3494315"/>
              <a:gd name="connsiteY19" fmla="*/ 43543 h 4865914"/>
              <a:gd name="connsiteX20" fmla="*/ 1513115 w 3494315"/>
              <a:gd name="connsiteY20" fmla="*/ 32657 h 4865914"/>
              <a:gd name="connsiteX21" fmla="*/ 2024743 w 3494315"/>
              <a:gd name="connsiteY21" fmla="*/ 0 h 4865914"/>
              <a:gd name="connsiteX22" fmla="*/ 2525486 w 3494315"/>
              <a:gd name="connsiteY22" fmla="*/ 0 h 4865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494315" h="4865914">
                <a:moveTo>
                  <a:pt x="3494315" y="4865914"/>
                </a:moveTo>
                <a:lnTo>
                  <a:pt x="1632857" y="2645229"/>
                </a:lnTo>
                <a:lnTo>
                  <a:pt x="914400" y="1741714"/>
                </a:lnTo>
                <a:lnTo>
                  <a:pt x="870857" y="1513114"/>
                </a:lnTo>
                <a:lnTo>
                  <a:pt x="936172" y="1436914"/>
                </a:lnTo>
                <a:lnTo>
                  <a:pt x="1055915" y="1273629"/>
                </a:lnTo>
                <a:lnTo>
                  <a:pt x="1219200" y="1023257"/>
                </a:lnTo>
                <a:lnTo>
                  <a:pt x="1360715" y="805543"/>
                </a:lnTo>
                <a:lnTo>
                  <a:pt x="1382486" y="664029"/>
                </a:lnTo>
                <a:lnTo>
                  <a:pt x="1251857" y="587829"/>
                </a:lnTo>
                <a:lnTo>
                  <a:pt x="990600" y="511629"/>
                </a:lnTo>
                <a:lnTo>
                  <a:pt x="859972" y="468086"/>
                </a:lnTo>
                <a:lnTo>
                  <a:pt x="696686" y="402771"/>
                </a:lnTo>
                <a:lnTo>
                  <a:pt x="457200" y="348343"/>
                </a:lnTo>
                <a:lnTo>
                  <a:pt x="195943" y="261257"/>
                </a:lnTo>
                <a:lnTo>
                  <a:pt x="32657" y="239486"/>
                </a:lnTo>
                <a:lnTo>
                  <a:pt x="0" y="163286"/>
                </a:lnTo>
                <a:lnTo>
                  <a:pt x="195943" y="108857"/>
                </a:lnTo>
                <a:lnTo>
                  <a:pt x="674915" y="65314"/>
                </a:lnTo>
                <a:lnTo>
                  <a:pt x="1219200" y="43543"/>
                </a:lnTo>
                <a:lnTo>
                  <a:pt x="1513115" y="32657"/>
                </a:lnTo>
                <a:lnTo>
                  <a:pt x="2024743" y="0"/>
                </a:lnTo>
                <a:lnTo>
                  <a:pt x="2525486" y="0"/>
                </a:lnTo>
              </a:path>
            </a:pathLst>
          </a:custGeom>
          <a:ln w="444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6096000" y="1752600"/>
            <a:ext cx="2743200" cy="609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Approx. Flood Inundation</a:t>
            </a:r>
          </a:p>
          <a:p>
            <a:r>
              <a:rPr lang="en-US" sz="1400" dirty="0" smtClean="0">
                <a:solidFill>
                  <a:srgbClr val="CC9900"/>
                </a:solidFill>
              </a:rPr>
              <a:t>Approx. Mouse River Project Limits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CC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 b="4188"/>
          <a:stretch>
            <a:fillRect/>
          </a:stretch>
        </p:blipFill>
        <p:spPr bwMode="auto">
          <a:xfrm>
            <a:off x="609600" y="228599"/>
            <a:ext cx="8305800" cy="64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562600" y="2667000"/>
            <a:ext cx="2819400" cy="1447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  SE either side of Souris River looking  SW – connecting 55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St SE (extension of NE Bypass) across Hwy 52 to extension of 66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 SE</a:t>
            </a:r>
          </a:p>
        </p:txBody>
      </p:sp>
      <p:sp>
        <p:nvSpPr>
          <p:cNvPr id="7" name="Freeform 6"/>
          <p:cNvSpPr/>
          <p:nvPr/>
        </p:nvSpPr>
        <p:spPr>
          <a:xfrm>
            <a:off x="2906486" y="1371600"/>
            <a:ext cx="4332514" cy="5105400"/>
          </a:xfrm>
          <a:custGeom>
            <a:avLst/>
            <a:gdLst>
              <a:gd name="connsiteX0" fmla="*/ 4005943 w 4082143"/>
              <a:gd name="connsiteY0" fmla="*/ 5061858 h 5061858"/>
              <a:gd name="connsiteX1" fmla="*/ 315685 w 4082143"/>
              <a:gd name="connsiteY1" fmla="*/ 3461658 h 5061858"/>
              <a:gd name="connsiteX2" fmla="*/ 152400 w 4082143"/>
              <a:gd name="connsiteY2" fmla="*/ 3265715 h 5061858"/>
              <a:gd name="connsiteX3" fmla="*/ 10885 w 4082143"/>
              <a:gd name="connsiteY3" fmla="*/ 2960915 h 5061858"/>
              <a:gd name="connsiteX4" fmla="*/ 0 w 4082143"/>
              <a:gd name="connsiteY4" fmla="*/ 2623458 h 5061858"/>
              <a:gd name="connsiteX5" fmla="*/ 108857 w 4082143"/>
              <a:gd name="connsiteY5" fmla="*/ 2286000 h 5061858"/>
              <a:gd name="connsiteX6" fmla="*/ 348343 w 4082143"/>
              <a:gd name="connsiteY6" fmla="*/ 2090058 h 5061858"/>
              <a:gd name="connsiteX7" fmla="*/ 903514 w 4082143"/>
              <a:gd name="connsiteY7" fmla="*/ 1883229 h 5061858"/>
              <a:gd name="connsiteX8" fmla="*/ 1262743 w 4082143"/>
              <a:gd name="connsiteY8" fmla="*/ 1774372 h 5061858"/>
              <a:gd name="connsiteX9" fmla="*/ 1567543 w 4082143"/>
              <a:gd name="connsiteY9" fmla="*/ 1632858 h 5061858"/>
              <a:gd name="connsiteX10" fmla="*/ 1796143 w 4082143"/>
              <a:gd name="connsiteY10" fmla="*/ 1513115 h 5061858"/>
              <a:gd name="connsiteX11" fmla="*/ 1970314 w 4082143"/>
              <a:gd name="connsiteY11" fmla="*/ 1338943 h 5061858"/>
              <a:gd name="connsiteX12" fmla="*/ 2144485 w 4082143"/>
              <a:gd name="connsiteY12" fmla="*/ 1251858 h 5061858"/>
              <a:gd name="connsiteX13" fmla="*/ 2460171 w 4082143"/>
              <a:gd name="connsiteY13" fmla="*/ 1153886 h 5061858"/>
              <a:gd name="connsiteX14" fmla="*/ 2743200 w 4082143"/>
              <a:gd name="connsiteY14" fmla="*/ 1099458 h 5061858"/>
              <a:gd name="connsiteX15" fmla="*/ 3004457 w 4082143"/>
              <a:gd name="connsiteY15" fmla="*/ 979715 h 5061858"/>
              <a:gd name="connsiteX16" fmla="*/ 3439885 w 4082143"/>
              <a:gd name="connsiteY16" fmla="*/ 783772 h 5061858"/>
              <a:gd name="connsiteX17" fmla="*/ 3777343 w 4082143"/>
              <a:gd name="connsiteY17" fmla="*/ 598715 h 5061858"/>
              <a:gd name="connsiteX18" fmla="*/ 3951514 w 4082143"/>
              <a:gd name="connsiteY18" fmla="*/ 511629 h 5061858"/>
              <a:gd name="connsiteX19" fmla="*/ 4082143 w 4082143"/>
              <a:gd name="connsiteY19" fmla="*/ 381000 h 5061858"/>
              <a:gd name="connsiteX20" fmla="*/ 4027714 w 4082143"/>
              <a:gd name="connsiteY20" fmla="*/ 250372 h 5061858"/>
              <a:gd name="connsiteX21" fmla="*/ 3907971 w 4082143"/>
              <a:gd name="connsiteY21" fmla="*/ 228600 h 5061858"/>
              <a:gd name="connsiteX22" fmla="*/ 3701143 w 4082143"/>
              <a:gd name="connsiteY22" fmla="*/ 195943 h 5061858"/>
              <a:gd name="connsiteX23" fmla="*/ 3483428 w 4082143"/>
              <a:gd name="connsiteY23" fmla="*/ 174172 h 5061858"/>
              <a:gd name="connsiteX24" fmla="*/ 3276600 w 4082143"/>
              <a:gd name="connsiteY24" fmla="*/ 152400 h 5061858"/>
              <a:gd name="connsiteX25" fmla="*/ 3058885 w 4082143"/>
              <a:gd name="connsiteY25" fmla="*/ 87086 h 5061858"/>
              <a:gd name="connsiteX26" fmla="*/ 2917371 w 4082143"/>
              <a:gd name="connsiteY26" fmla="*/ 32658 h 5061858"/>
              <a:gd name="connsiteX27" fmla="*/ 2775857 w 4082143"/>
              <a:gd name="connsiteY27" fmla="*/ 10886 h 5061858"/>
              <a:gd name="connsiteX28" fmla="*/ 2481943 w 4082143"/>
              <a:gd name="connsiteY28" fmla="*/ 0 h 506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82143" h="5061858">
                <a:moveTo>
                  <a:pt x="4005943" y="5061858"/>
                </a:moveTo>
                <a:lnTo>
                  <a:pt x="315685" y="3461658"/>
                </a:lnTo>
                <a:lnTo>
                  <a:pt x="152400" y="3265715"/>
                </a:lnTo>
                <a:lnTo>
                  <a:pt x="10885" y="2960915"/>
                </a:lnTo>
                <a:lnTo>
                  <a:pt x="0" y="2623458"/>
                </a:lnTo>
                <a:lnTo>
                  <a:pt x="108857" y="2286000"/>
                </a:lnTo>
                <a:lnTo>
                  <a:pt x="348343" y="2090058"/>
                </a:lnTo>
                <a:lnTo>
                  <a:pt x="903514" y="1883229"/>
                </a:lnTo>
                <a:lnTo>
                  <a:pt x="1262743" y="1774372"/>
                </a:lnTo>
                <a:lnTo>
                  <a:pt x="1567543" y="1632858"/>
                </a:lnTo>
                <a:lnTo>
                  <a:pt x="1796143" y="1513115"/>
                </a:lnTo>
                <a:lnTo>
                  <a:pt x="1970314" y="1338943"/>
                </a:lnTo>
                <a:lnTo>
                  <a:pt x="2144485" y="1251858"/>
                </a:lnTo>
                <a:lnTo>
                  <a:pt x="2460171" y="1153886"/>
                </a:lnTo>
                <a:lnTo>
                  <a:pt x="2743200" y="1099458"/>
                </a:lnTo>
                <a:lnTo>
                  <a:pt x="3004457" y="979715"/>
                </a:lnTo>
                <a:lnTo>
                  <a:pt x="3439885" y="783772"/>
                </a:lnTo>
                <a:lnTo>
                  <a:pt x="3777343" y="598715"/>
                </a:lnTo>
                <a:lnTo>
                  <a:pt x="3951514" y="511629"/>
                </a:lnTo>
                <a:lnTo>
                  <a:pt x="4082143" y="381000"/>
                </a:lnTo>
                <a:lnTo>
                  <a:pt x="4027714" y="250372"/>
                </a:lnTo>
                <a:lnTo>
                  <a:pt x="3907971" y="228600"/>
                </a:lnTo>
                <a:lnTo>
                  <a:pt x="3701143" y="195943"/>
                </a:lnTo>
                <a:lnTo>
                  <a:pt x="3483428" y="174172"/>
                </a:lnTo>
                <a:lnTo>
                  <a:pt x="3276600" y="152400"/>
                </a:lnTo>
                <a:lnTo>
                  <a:pt x="3058885" y="87086"/>
                </a:lnTo>
                <a:lnTo>
                  <a:pt x="2917371" y="32658"/>
                </a:lnTo>
                <a:lnTo>
                  <a:pt x="2775857" y="10886"/>
                </a:lnTo>
                <a:lnTo>
                  <a:pt x="2481943" y="0"/>
                </a:lnTo>
              </a:path>
            </a:pathLst>
          </a:custGeom>
          <a:ln w="44450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 rot="21367676">
            <a:off x="4388354" y="1563819"/>
            <a:ext cx="1092936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US 52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 rot="20052855">
            <a:off x="4144238" y="2873864"/>
            <a:ext cx="1406075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Ave SE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 rot="1322296">
            <a:off x="4073009" y="4858305"/>
            <a:ext cx="1406075" cy="457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St SE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ft-Right Arrow 26"/>
          <p:cNvSpPr/>
          <p:nvPr/>
        </p:nvSpPr>
        <p:spPr bwMode="auto">
          <a:xfrm rot="7771358">
            <a:off x="6099766" y="5388733"/>
            <a:ext cx="830669" cy="203762"/>
          </a:xfrm>
          <a:prstGeom prst="leftRightArrow">
            <a:avLst/>
          </a:prstGeom>
          <a:solidFill>
            <a:srgbClr val="CC33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dirty="0" smtClean="0"/>
              <a:t>Five Key Elements </a:t>
            </a:r>
            <a:br>
              <a:rPr lang="en-US" dirty="0" smtClean="0"/>
            </a:br>
            <a:r>
              <a:rPr lang="en-US" dirty="0" smtClean="0"/>
              <a:t>Minot Master Plan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49325" y="2057400"/>
            <a:ext cx="4460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spcBef>
                <a:spcPts val="1800"/>
              </a:spcBef>
              <a:spcAft>
                <a:spcPct val="25000"/>
              </a:spcAft>
              <a:buClr>
                <a:srgbClr val="B4AAA2"/>
              </a:buClr>
              <a:buSzTx/>
              <a:buAutoNum type="arabicParenR"/>
              <a:tabLst/>
              <a:defRPr/>
            </a:pPr>
            <a:r>
              <a:rPr lang="en-US" sz="2800" kern="0" dirty="0" smtClean="0">
                <a:solidFill>
                  <a:srgbClr val="F8F8F8"/>
                </a:solidFill>
                <a:latin typeface="+mn-lt"/>
              </a:rPr>
              <a:t>Revitalized Downtown</a:t>
            </a:r>
          </a:p>
          <a:p>
            <a:pPr marL="514350" marR="0" lvl="0" indent="-514350" algn="l" defTabSz="914400" rtl="0" eaLnBrk="1" fontAlgn="base" latinLnBrk="0" hangingPunct="1">
              <a:spcBef>
                <a:spcPts val="1800"/>
              </a:spcBef>
              <a:spcAft>
                <a:spcPct val="25000"/>
              </a:spcAft>
              <a:buClr>
                <a:srgbClr val="B4AAA2"/>
              </a:buClr>
              <a:buSzTx/>
              <a:buAutoNum type="arabicParenR"/>
              <a:tabLst/>
              <a:defRPr/>
            </a:pPr>
            <a:r>
              <a:rPr lang="en-US" sz="2800" kern="0" dirty="0" smtClean="0">
                <a:solidFill>
                  <a:srgbClr val="F8F8F8"/>
                </a:solidFill>
                <a:latin typeface="+mn-lt"/>
              </a:rPr>
              <a:t>Greenway Connections</a:t>
            </a:r>
          </a:p>
          <a:p>
            <a:pPr marL="514350" marR="0" lvl="0" indent="-514350" algn="l" defTabSz="914400" rtl="0" eaLnBrk="1" fontAlgn="base" latinLnBrk="0" hangingPunct="1">
              <a:spcBef>
                <a:spcPts val="1800"/>
              </a:spcBef>
              <a:spcAft>
                <a:spcPct val="25000"/>
              </a:spcAft>
              <a:buClr>
                <a:srgbClr val="B4AAA2"/>
              </a:buClr>
              <a:buSzTx/>
              <a:buAutoNum type="arabicParenR"/>
              <a:tabLst/>
              <a:defRPr/>
            </a:pPr>
            <a:r>
              <a:rPr lang="en-US" sz="2800" kern="0" dirty="0" smtClean="0">
                <a:solidFill>
                  <a:srgbClr val="F8F8F8"/>
                </a:solidFill>
                <a:latin typeface="+mn-lt"/>
              </a:rPr>
              <a:t>Compact Development</a:t>
            </a:r>
          </a:p>
          <a:p>
            <a:pPr marL="514350" marR="0" lvl="0" indent="-514350" algn="l" defTabSz="914400" rtl="0" eaLnBrk="1" fontAlgn="base" latinLnBrk="0" hangingPunct="1">
              <a:spcBef>
                <a:spcPts val="1800"/>
              </a:spcBef>
              <a:spcAft>
                <a:spcPct val="25000"/>
              </a:spcAft>
              <a:buClr>
                <a:srgbClr val="B4AAA2"/>
              </a:buClr>
              <a:buSzTx/>
              <a:buAutoNum type="arabicParenR"/>
              <a:tabLst/>
              <a:defRPr/>
            </a:pPr>
            <a:r>
              <a:rPr lang="en-US" sz="2800" kern="0" dirty="0" smtClean="0">
                <a:solidFill>
                  <a:srgbClr val="F8F8F8"/>
                </a:solidFill>
                <a:latin typeface="+mn-lt"/>
              </a:rPr>
              <a:t>Housing Opportunities</a:t>
            </a:r>
          </a:p>
          <a:p>
            <a:pPr marL="514350" marR="0" lvl="0" indent="-514350" algn="l" defTabSz="914400" rtl="0" eaLnBrk="1" fontAlgn="base" latinLnBrk="0" hangingPunct="1">
              <a:spcBef>
                <a:spcPts val="1800"/>
              </a:spcBef>
              <a:spcAft>
                <a:spcPct val="25000"/>
              </a:spcAft>
              <a:buClr>
                <a:srgbClr val="B4AAA2"/>
              </a:buClr>
              <a:buSzTx/>
              <a:buAutoNum type="arabicParenR"/>
              <a:tabLst/>
              <a:defRPr/>
            </a:pPr>
            <a:r>
              <a:rPr lang="en-US" sz="2800" kern="0" dirty="0" smtClean="0">
                <a:solidFill>
                  <a:srgbClr val="F8F8F8"/>
                </a:solidFill>
                <a:latin typeface="+mn-lt"/>
              </a:rPr>
              <a:t>Transportation</a:t>
            </a:r>
          </a:p>
          <a:p>
            <a:pPr marL="447675" marR="0" lvl="0" indent="-447675" algn="l" defTabSz="914400" rtl="0" eaLnBrk="1" fontAlgn="base" latinLnBrk="0" hangingPunct="1">
              <a:spcBef>
                <a:spcPts val="18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endParaRPr lang="en-US" sz="2800" kern="0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6" name="Left-Right Arrow 5"/>
          <p:cNvSpPr/>
          <p:nvPr/>
        </p:nvSpPr>
        <p:spPr bwMode="auto">
          <a:xfrm>
            <a:off x="5257800" y="2819400"/>
            <a:ext cx="2438400" cy="609600"/>
          </a:xfrm>
          <a:prstGeom prst="leftRightArrow">
            <a:avLst/>
          </a:prstGeom>
          <a:solidFill>
            <a:srgbClr val="6699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867400" y="3581400"/>
            <a:ext cx="1066800" cy="609600"/>
          </a:xfrm>
          <a:prstGeom prst="rect">
            <a:avLst/>
          </a:prstGeom>
          <a:solidFill>
            <a:srgbClr val="99CCFF">
              <a:alpha val="50000"/>
            </a:srgbClr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867400" y="3810000"/>
            <a:ext cx="762000" cy="381000"/>
          </a:xfrm>
          <a:prstGeom prst="rect">
            <a:avLst/>
          </a:prstGeom>
          <a:solidFill>
            <a:srgbClr val="99CCFF">
              <a:alpha val="75000"/>
            </a:srgb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324600" y="1676400"/>
            <a:ext cx="304800" cy="838200"/>
          </a:xfrm>
          <a:prstGeom prst="rect">
            <a:avLst/>
          </a:prstGeom>
          <a:solidFill>
            <a:srgbClr val="CC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1981200"/>
            <a:ext cx="3048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715000" y="2133600"/>
            <a:ext cx="304800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629400" y="1981200"/>
            <a:ext cx="3048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934200" y="2133600"/>
            <a:ext cx="304800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9" name="Pentagon 18"/>
          <p:cNvSpPr/>
          <p:nvPr/>
        </p:nvSpPr>
        <p:spPr bwMode="auto">
          <a:xfrm rot="16200000">
            <a:off x="5486400" y="4495799"/>
            <a:ext cx="533400" cy="381000"/>
          </a:xfrm>
          <a:prstGeom prst="homePlate">
            <a:avLst/>
          </a:prstGeom>
          <a:solidFill>
            <a:srgbClr val="FF99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0" name="Pentagon 19"/>
          <p:cNvSpPr/>
          <p:nvPr/>
        </p:nvSpPr>
        <p:spPr bwMode="auto">
          <a:xfrm rot="16200000">
            <a:off x="6019799" y="4571998"/>
            <a:ext cx="457201" cy="304800"/>
          </a:xfrm>
          <a:prstGeom prst="homePlate">
            <a:avLst/>
          </a:prstGeom>
          <a:solidFill>
            <a:srgbClr val="FFCC66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1" name="Pentagon 20"/>
          <p:cNvSpPr/>
          <p:nvPr/>
        </p:nvSpPr>
        <p:spPr bwMode="auto">
          <a:xfrm rot="16200000">
            <a:off x="6324600" y="4571999"/>
            <a:ext cx="457201" cy="304800"/>
          </a:xfrm>
          <a:prstGeom prst="homePlate">
            <a:avLst/>
          </a:prstGeom>
          <a:solidFill>
            <a:srgbClr val="FFCC66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2" name="Pentagon 21"/>
          <p:cNvSpPr/>
          <p:nvPr/>
        </p:nvSpPr>
        <p:spPr bwMode="auto">
          <a:xfrm rot="16200000">
            <a:off x="6781800" y="4571998"/>
            <a:ext cx="457201" cy="304800"/>
          </a:xfrm>
          <a:prstGeom prst="homePlate">
            <a:avLst/>
          </a:prstGeom>
          <a:solidFill>
            <a:srgbClr val="FFFF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5" name="Left-Right Arrow 24"/>
          <p:cNvSpPr/>
          <p:nvPr/>
        </p:nvSpPr>
        <p:spPr bwMode="auto">
          <a:xfrm>
            <a:off x="5410200" y="5334000"/>
            <a:ext cx="2438400" cy="228600"/>
          </a:xfrm>
          <a:prstGeom prst="leftRightArrow">
            <a:avLst/>
          </a:prstGeom>
          <a:solidFill>
            <a:srgbClr val="99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6" name="Left-Right Arrow 25"/>
          <p:cNvSpPr/>
          <p:nvPr/>
        </p:nvSpPr>
        <p:spPr bwMode="auto">
          <a:xfrm rot="7771358">
            <a:off x="5642565" y="5388732"/>
            <a:ext cx="830669" cy="203762"/>
          </a:xfrm>
          <a:prstGeom prst="leftRightArrow">
            <a:avLst/>
          </a:prstGeom>
          <a:solidFill>
            <a:srgbClr val="CC33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8" name="Left-Right Arrow 27"/>
          <p:cNvSpPr/>
          <p:nvPr/>
        </p:nvSpPr>
        <p:spPr bwMode="auto">
          <a:xfrm rot="7771358">
            <a:off x="6556966" y="5388733"/>
            <a:ext cx="830669" cy="203762"/>
          </a:xfrm>
          <a:prstGeom prst="leftRightArrow">
            <a:avLst/>
          </a:prstGeom>
          <a:solidFill>
            <a:srgbClr val="CC33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Very Low Density Residential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Building type:</a:t>
            </a:r>
            <a:r>
              <a:rPr lang="en-US" sz="2400" dirty="0" smtClean="0"/>
              <a:t> Detached and attached single-family homes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Density (or net density): </a:t>
            </a:r>
            <a:r>
              <a:rPr lang="en-US" sz="2400" dirty="0" smtClean="0"/>
              <a:t>2-3 units per acre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areas challenged by slopes and terrain where efficient development and density is not feasible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Land Use Map Color</a:t>
            </a:r>
          </a:p>
        </p:txBody>
      </p:sp>
      <p:pic>
        <p:nvPicPr>
          <p:cNvPr id="5" name="Picture 4" descr="103_038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1135" y="4114800"/>
            <a:ext cx="371681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Liberty Home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00220" y="4114800"/>
            <a:ext cx="398703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>Low Density Residential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Building type:</a:t>
            </a:r>
            <a:r>
              <a:rPr lang="en-US" sz="2400" dirty="0" smtClean="0"/>
              <a:t> Detached and attached single-family homes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 dirty="0" smtClean="0"/>
              <a:t>Density (or net density): </a:t>
            </a:r>
            <a:r>
              <a:rPr lang="en-US" sz="2400" dirty="0" smtClean="0"/>
              <a:t>4-6 units per acre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most of Minot’s new neighborhoods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Land Use Map Color</a:t>
            </a:r>
          </a:p>
        </p:txBody>
      </p:sp>
      <p:pic>
        <p:nvPicPr>
          <p:cNvPr id="6" name="Picture 4" descr="103_038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76800" y="3962400"/>
            <a:ext cx="407650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 descr="Briarwood Home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62000" y="3962400"/>
            <a:ext cx="3939846" cy="25765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Medium Density Residential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325" y="1752600"/>
            <a:ext cx="7585075" cy="4724400"/>
          </a:xfrm>
        </p:spPr>
        <p:txBody>
          <a:bodyPr/>
          <a:lstStyle/>
          <a:p>
            <a:r>
              <a:rPr lang="en-US" sz="2400" b="1" dirty="0" smtClean="0"/>
              <a:t>Building type: </a:t>
            </a:r>
            <a:r>
              <a:rPr lang="en-US" sz="2400" dirty="0" smtClean="0"/>
              <a:t>Twin/Townhome, multiplex, </a:t>
            </a:r>
            <a:r>
              <a:rPr lang="en-US" sz="2400" dirty="0" err="1" smtClean="0"/>
              <a:t>rowhouse</a:t>
            </a:r>
            <a:endParaRPr lang="en-US" sz="2400" dirty="0" smtClean="0"/>
          </a:p>
          <a:p>
            <a:r>
              <a:rPr lang="en-US" sz="2400" b="1" dirty="0" smtClean="0"/>
              <a:t>Density (or net density): </a:t>
            </a:r>
            <a:r>
              <a:rPr lang="en-US" sz="2400" dirty="0" smtClean="0"/>
              <a:t>6- 12 units per acre</a:t>
            </a:r>
          </a:p>
          <a:p>
            <a:r>
              <a:rPr lang="en-US" sz="2400" dirty="0" smtClean="0"/>
              <a:t>Best land use for creating compact, walkable neighborhoods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Land Use Map Color</a:t>
            </a:r>
          </a:p>
        </p:txBody>
      </p:sp>
      <p:pic>
        <p:nvPicPr>
          <p:cNvPr id="5" name="Picture 4" descr="Blain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4038600"/>
            <a:ext cx="3868603" cy="2557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3" name="Picture 5" descr="O:\LANDSCAPE-ARCHITECTURE\guidelines\residential\townhomes\RESTH0004 renaissanc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76800" y="4038600"/>
            <a:ext cx="3631290" cy="25478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High Density Residential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latin typeface="+mj-lt"/>
              </a:rPr>
              <a:t>	Building type:</a:t>
            </a:r>
            <a:r>
              <a:rPr lang="en-US" sz="2400" dirty="0" smtClean="0">
                <a:latin typeface="+mj-lt"/>
              </a:rPr>
              <a:t> Multiplex, Low- or High-rise Apartment Building, Condominium</a:t>
            </a:r>
          </a:p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latin typeface="+mj-lt"/>
              </a:rPr>
              <a:t>	Density (or net density): </a:t>
            </a:r>
            <a:r>
              <a:rPr lang="en-US" sz="2400" dirty="0" smtClean="0">
                <a:latin typeface="+mj-lt"/>
              </a:rPr>
              <a:t>12-24 units per acre and greater</a:t>
            </a:r>
          </a:p>
          <a:p>
            <a:pPr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Land Use Map Color</a:t>
            </a:r>
          </a:p>
        </p:txBody>
      </p:sp>
      <p:pic>
        <p:nvPicPr>
          <p:cNvPr id="11" name="Picture 6" descr="Medium resolution image for dc03393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74986" y="4038600"/>
            <a:ext cx="381525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c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0600" y="4038600"/>
            <a:ext cx="3777486" cy="251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Manufactured Home Park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latin typeface="+mj-lt"/>
              </a:rPr>
              <a:t>	Building type:</a:t>
            </a:r>
            <a:r>
              <a:rPr lang="en-US" sz="2400" dirty="0" smtClean="0">
                <a:latin typeface="+mj-lt"/>
              </a:rPr>
              <a:t> Mobile homes, trailers, for existing parks only, no new parks shown</a:t>
            </a:r>
          </a:p>
          <a:p>
            <a:pPr>
              <a:lnSpc>
                <a:spcPct val="90000"/>
              </a:lnSpc>
              <a:buNone/>
            </a:pPr>
            <a:r>
              <a:rPr lang="en-US" sz="2400" b="1" dirty="0" smtClean="0">
                <a:latin typeface="+mj-lt"/>
              </a:rPr>
              <a:t>	Density (or net density): </a:t>
            </a:r>
            <a:r>
              <a:rPr lang="en-US" sz="2400" dirty="0" smtClean="0">
                <a:latin typeface="+mj-lt"/>
              </a:rPr>
              <a:t>4-8 units per acre</a:t>
            </a:r>
          </a:p>
          <a:p>
            <a:pPr>
              <a:buNone/>
            </a:pPr>
            <a:endParaRPr lang="en-US" sz="24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Land Use Map Color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5800" y="3886200"/>
            <a:ext cx="3919538" cy="238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0600" y="3886200"/>
            <a:ext cx="4039648" cy="243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6629400" cy="1139825"/>
          </a:xfrm>
        </p:spPr>
        <p:txBody>
          <a:bodyPr/>
          <a:lstStyle/>
          <a:p>
            <a:pPr eaLnBrk="1" hangingPunct="1"/>
            <a:r>
              <a:rPr lang="en-US" sz="3000" b="1" dirty="0" smtClean="0"/>
              <a:t>Commercial - regional, highway or neighborhood oriented</a:t>
            </a:r>
            <a:endParaRPr lang="en-US" sz="3000" dirty="0" smtClean="0"/>
          </a:p>
        </p:txBody>
      </p:sp>
      <p:sp>
        <p:nvSpPr>
          <p:cNvPr id="63491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6400"/>
            <a:ext cx="8458200" cy="4953000"/>
          </a:xfrm>
        </p:spPr>
        <p:txBody>
          <a:bodyPr/>
          <a:lstStyle/>
          <a:p>
            <a:pPr eaLnBrk="1" hangingPunct="1">
              <a:buNone/>
            </a:pPr>
            <a:r>
              <a:rPr lang="en-US" sz="2200" dirty="0" smtClean="0"/>
              <a:t>	Regional and highway-oriented supports uses such as fast food restaurants, convenience stores, gas stations, big box retail, and other auto-oriented businesses, and have a regional draw.</a:t>
            </a:r>
          </a:p>
          <a:p>
            <a:pPr>
              <a:buNone/>
            </a:pPr>
            <a:r>
              <a:rPr lang="en-US" sz="2200" dirty="0" smtClean="0"/>
              <a:t>	Neighborhood commercial supports such uses as a small grocery or convenience store, coffee shop/deli, personal and health type services.  The site and architecture design should be of small scale and compatible with the surrounding uses</a:t>
            </a:r>
          </a:p>
          <a:p>
            <a:pPr eaLnBrk="1" hangingPunct="1"/>
            <a:endParaRPr lang="en-US" sz="2200" dirty="0" smtClean="0"/>
          </a:p>
        </p:txBody>
      </p:sp>
      <p:pic>
        <p:nvPicPr>
          <p:cNvPr id="5" name="Picture 7" descr="Medium resolution image for dc03098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4143" y="4495800"/>
            <a:ext cx="3980077" cy="21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Land Use Map Color</a:t>
            </a:r>
          </a:p>
        </p:txBody>
      </p:sp>
      <p:pic>
        <p:nvPicPr>
          <p:cNvPr id="11" name="Picture 5" descr="Medium resolution image for dc03504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00599" y="4495800"/>
            <a:ext cx="3941207" cy="21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3200" dirty="0" smtClean="0"/>
              <a:t>Office Business Park</a:t>
            </a:r>
          </a:p>
        </p:txBody>
      </p:sp>
      <p:sp>
        <p:nvSpPr>
          <p:cNvPr id="8397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848600" cy="4419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</a:t>
            </a:r>
            <a:r>
              <a:rPr lang="en-US" sz="2400" dirty="0"/>
              <a:t>S</a:t>
            </a:r>
            <a:r>
              <a:rPr lang="en-US" sz="2400" dirty="0" smtClean="0"/>
              <a:t>upports uses such as office space, light industrial uses, warehousing, research and high-tech manufacturing.  Less intense than industrial with no outdoor uses or storage.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Standards requiring high quality, attractive building materials, landscaping and site design standards are an important consideration.</a:t>
            </a:r>
          </a:p>
          <a:p>
            <a:pPr>
              <a:lnSpc>
                <a:spcPct val="90000"/>
              </a:lnSpc>
              <a:buNone/>
            </a:pPr>
            <a:endParaRPr lang="en-US" sz="2400" dirty="0" smtClean="0"/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</a:t>
            </a:r>
            <a:endParaRPr lang="en-US" sz="2400" dirty="0" smtClean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FF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Land Use Map Color</a:t>
            </a:r>
          </a:p>
        </p:txBody>
      </p:sp>
      <p:pic>
        <p:nvPicPr>
          <p:cNvPr id="5" name="Picture 7" descr="Medium resolution image for dc00149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03984" y="4495800"/>
            <a:ext cx="3849016" cy="209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OFF0012 ryan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31834" y="4495800"/>
            <a:ext cx="34025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585075" cy="47244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dirty="0" smtClean="0"/>
              <a:t>	</a:t>
            </a:r>
            <a:r>
              <a:rPr lang="en-US" sz="2400" dirty="0" smtClean="0"/>
              <a:t>Supports uses such as manufacturing</a:t>
            </a:r>
            <a:r>
              <a:rPr lang="en-US" sz="2400" dirty="0"/>
              <a:t>, warehousing, automotive, office and other related industrial uses.  Could include outdoor storage. 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/>
              <a:t>	Due </a:t>
            </a:r>
            <a:r>
              <a:rPr lang="en-US" sz="2400" dirty="0"/>
              <a:t>to potential impacts such as traffic, noise, and dust; uses typically are not as compatible with residential uses or some commercial uses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CC99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Land Use Map Color</a:t>
            </a:r>
          </a:p>
        </p:txBody>
      </p:sp>
      <p:pic>
        <p:nvPicPr>
          <p:cNvPr id="6" name="Picture 2" descr="K:\537\53708106\Photos\Center Pointe\P101006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7934" y="4191000"/>
            <a:ext cx="398184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 descr="Medium resolution image for dc001075"/>
          <p:cNvPicPr>
            <a:picLocks noChangeAspect="1" noChangeArrowheads="1"/>
          </p:cNvPicPr>
          <p:nvPr/>
        </p:nvPicPr>
        <p:blipFill>
          <a:blip r:embed="rId3" cstate="screen">
            <a:lum bright="10000"/>
          </a:blip>
          <a:srcRect/>
          <a:stretch>
            <a:fillRect/>
          </a:stretch>
        </p:blipFill>
        <p:spPr bwMode="auto">
          <a:xfrm>
            <a:off x="4953000" y="4218007"/>
            <a:ext cx="3657600" cy="238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Public/Semi Public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1" y="1676400"/>
            <a:ext cx="7543800" cy="4876800"/>
          </a:xfrm>
        </p:spPr>
        <p:txBody>
          <a:bodyPr/>
          <a:lstStyle/>
          <a:p>
            <a:pPr eaLnBrk="1" hangingPunct="1">
              <a:buNone/>
            </a:pPr>
            <a:r>
              <a:rPr lang="en-US" sz="2200" dirty="0" smtClean="0">
                <a:latin typeface="+mj-lt"/>
              </a:rPr>
              <a:t>Areas used for the benefit of the public:</a:t>
            </a:r>
          </a:p>
          <a:p>
            <a:pPr lvl="1" eaLnBrk="1" hangingPunct="1"/>
            <a:r>
              <a:rPr lang="en-US" sz="2000" dirty="0" smtClean="0">
                <a:latin typeface="+mj-lt"/>
              </a:rPr>
              <a:t>Schools</a:t>
            </a:r>
          </a:p>
          <a:p>
            <a:pPr lvl="1" eaLnBrk="1" hangingPunct="1"/>
            <a:r>
              <a:rPr lang="en-US" sz="2000" dirty="0" smtClean="0">
                <a:latin typeface="+mj-lt"/>
              </a:rPr>
              <a:t>City and County Government buildings,</a:t>
            </a:r>
          </a:p>
          <a:p>
            <a:pPr lvl="1" eaLnBrk="1" hangingPunct="1"/>
            <a:r>
              <a:rPr lang="en-US" sz="2000" dirty="0" smtClean="0">
                <a:latin typeface="+mj-lt"/>
              </a:rPr>
              <a:t>Utility/infrastructure related uses such as sewage treatment plants, power plants, etc..</a:t>
            </a:r>
          </a:p>
          <a:p>
            <a:pPr eaLnBrk="1" hangingPunct="1">
              <a:buNone/>
            </a:pPr>
            <a:r>
              <a:rPr lang="en-US" sz="2200" dirty="0" smtClean="0">
                <a:latin typeface="+mj-lt"/>
              </a:rPr>
              <a:t>Also includes semi-public use/private institutional uses: </a:t>
            </a:r>
          </a:p>
          <a:p>
            <a:pPr lvl="1" eaLnBrk="1" hangingPunct="1"/>
            <a:r>
              <a:rPr lang="en-US" sz="2000" dirty="0" smtClean="0">
                <a:latin typeface="+mj-lt"/>
              </a:rPr>
              <a:t>College, religious institutions</a:t>
            </a:r>
          </a:p>
          <a:p>
            <a:pPr lvl="1" eaLnBrk="1" hangingPunct="1">
              <a:buNone/>
            </a:pPr>
            <a:endParaRPr lang="en-US" sz="2200" dirty="0" smtClean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162800" y="381000"/>
            <a:ext cx="1371600" cy="914400"/>
          </a:xfrm>
          <a:prstGeom prst="rect">
            <a:avLst/>
          </a:prstGeom>
          <a:solidFill>
            <a:srgbClr val="080CB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Land Use Map Color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lum bright="20000" contrast="20000"/>
          </a:blip>
          <a:srcRect/>
          <a:stretch>
            <a:fillRect/>
          </a:stretch>
        </p:blipFill>
        <p:spPr bwMode="auto">
          <a:xfrm>
            <a:off x="1143000" y="4724400"/>
            <a:ext cx="3276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4716168"/>
            <a:ext cx="3505200" cy="176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Parks and Open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585075" cy="4724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	Designates existing parks and open space areas and general location for future community parks and playfields.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7010400" y="381000"/>
            <a:ext cx="1371600" cy="91440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City of Minot, ND - Official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3816" y="4191000"/>
            <a:ext cx="451663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ttp://www.minotparks.com/images/maysa-building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05400" y="4191000"/>
            <a:ext cx="3800856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7315200" y="457200"/>
            <a:ext cx="685800" cy="685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4572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sz="2400" dirty="0" smtClean="0"/>
              <a:t>Five Key Elements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1) Revitalized Downtown 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49325" y="1828800"/>
            <a:ext cx="61372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Keep the “heart” of Minot strong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Connect downtown to the River and to the Park/Trail system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Focused redevelopment, especially housing, based on market demand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Address parking – ramp, surface, street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Streetscape enhancements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467600" y="1600200"/>
            <a:ext cx="304800" cy="838200"/>
          </a:xfrm>
          <a:prstGeom prst="rect">
            <a:avLst/>
          </a:prstGeom>
          <a:solidFill>
            <a:srgbClr val="CC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62800" y="1905000"/>
            <a:ext cx="3048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58000" y="2057400"/>
            <a:ext cx="304800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772400" y="1905000"/>
            <a:ext cx="3048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077200" y="2057400"/>
            <a:ext cx="304800" cy="381000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Park and Greenway Connections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7010400" y="381000"/>
            <a:ext cx="1371600" cy="9144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7585075" cy="1676400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	Natural and manmade areas that serve as connecting spaces for parks &amp; trails, recreation, stormwater, wildlife, and general amenity. No significant buildings or development </a:t>
            </a:r>
          </a:p>
        </p:txBody>
      </p:sp>
      <p:pic>
        <p:nvPicPr>
          <p:cNvPr id="10" name="Picture 9" descr="IMG00246-20111002-105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685800" y="3886200"/>
            <a:ext cx="4343400" cy="2481943"/>
          </a:xfrm>
          <a:prstGeom prst="rect">
            <a:avLst/>
          </a:prstGeom>
        </p:spPr>
      </p:pic>
      <p:pic>
        <p:nvPicPr>
          <p:cNvPr id="11" name="Picture 6" descr="bik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81599" y="3886200"/>
            <a:ext cx="330520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35814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Preserve ROW for future Ring Route – 30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Street to 66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Ave 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Business Park vs. Industrial on Ring Route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Need large Community park and neighborhood parks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Major commercial node at 37</a:t>
            </a:r>
            <a:r>
              <a:rPr lang="en-US" kern="0" baseline="30000" dirty="0" smtClean="0">
                <a:solidFill>
                  <a:srgbClr val="F8F8F8"/>
                </a:solidFill>
              </a:rPr>
              <a:t>st</a:t>
            </a:r>
            <a:r>
              <a:rPr lang="en-US" kern="0" dirty="0" smtClean="0">
                <a:solidFill>
                  <a:srgbClr val="F8F8F8"/>
                </a:solidFill>
              </a:rPr>
              <a:t> Ave SW and 30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Street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noProof="0" dirty="0" smtClean="0">
                <a:solidFill>
                  <a:srgbClr val="F8F8F8"/>
                </a:solidFill>
                <a:latin typeface="+mn-lt"/>
              </a:rPr>
              <a:t>Create compact, walkable neighborhoods</a:t>
            </a:r>
            <a:endParaRPr lang="en-US" kern="0" dirty="0" smtClean="0">
              <a:solidFill>
                <a:srgbClr val="F8F8F8"/>
              </a:solidFill>
              <a:latin typeface="+mn-lt"/>
            </a:endParaRP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noProof="0" dirty="0" smtClean="0">
                <a:solidFill>
                  <a:srgbClr val="F8F8F8"/>
                </a:solidFill>
                <a:latin typeface="+mn-lt"/>
              </a:rPr>
              <a:t>Control land use outside of Ring Route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1st Phase: +3,500-6,500 pop.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noProof="0" dirty="0" smtClean="0">
                <a:solidFill>
                  <a:srgbClr val="F8F8F8"/>
                </a:solidFill>
                <a:latin typeface="+mn-lt"/>
              </a:rPr>
              <a:t>Ultimate: +26,000-49,000 pop.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3335337" cy="1412875"/>
          </a:xfrm>
        </p:spPr>
        <p:txBody>
          <a:bodyPr/>
          <a:lstStyle/>
          <a:p>
            <a:r>
              <a:rPr lang="en-US" sz="2800" dirty="0" smtClean="0"/>
              <a:t>SW Growth Area</a:t>
            </a:r>
            <a:endParaRPr lang="en-US" sz="2800" dirty="0"/>
          </a:p>
        </p:txBody>
      </p: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343400" y="76200"/>
            <a:ext cx="4688200" cy="666277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5438775" y="1019175"/>
            <a:ext cx="2828925" cy="4857750"/>
          </a:xfrm>
          <a:custGeom>
            <a:avLst/>
            <a:gdLst>
              <a:gd name="connsiteX0" fmla="*/ 9525 w 2828925"/>
              <a:gd name="connsiteY0" fmla="*/ 0 h 4857750"/>
              <a:gd name="connsiteX1" fmla="*/ 19050 w 2828925"/>
              <a:gd name="connsiteY1" fmla="*/ 219075 h 4857750"/>
              <a:gd name="connsiteX2" fmla="*/ 0 w 2828925"/>
              <a:gd name="connsiteY2" fmla="*/ 933450 h 4857750"/>
              <a:gd name="connsiteX3" fmla="*/ 9525 w 2828925"/>
              <a:gd name="connsiteY3" fmla="*/ 1066800 h 4857750"/>
              <a:gd name="connsiteX4" fmla="*/ 142875 w 2828925"/>
              <a:gd name="connsiteY4" fmla="*/ 1228725 h 4857750"/>
              <a:gd name="connsiteX5" fmla="*/ 238125 w 2828925"/>
              <a:gd name="connsiteY5" fmla="*/ 1409700 h 4857750"/>
              <a:gd name="connsiteX6" fmla="*/ 257175 w 2828925"/>
              <a:gd name="connsiteY6" fmla="*/ 1609725 h 4857750"/>
              <a:gd name="connsiteX7" fmla="*/ 257175 w 2828925"/>
              <a:gd name="connsiteY7" fmla="*/ 1981200 h 4857750"/>
              <a:gd name="connsiteX8" fmla="*/ 257175 w 2828925"/>
              <a:gd name="connsiteY8" fmla="*/ 2562225 h 4857750"/>
              <a:gd name="connsiteX9" fmla="*/ 257175 w 2828925"/>
              <a:gd name="connsiteY9" fmla="*/ 3124200 h 4857750"/>
              <a:gd name="connsiteX10" fmla="*/ 238125 w 2828925"/>
              <a:gd name="connsiteY10" fmla="*/ 3857625 h 4857750"/>
              <a:gd name="connsiteX11" fmla="*/ 247650 w 2828925"/>
              <a:gd name="connsiteY11" fmla="*/ 4543425 h 4857750"/>
              <a:gd name="connsiteX12" fmla="*/ 295275 w 2828925"/>
              <a:gd name="connsiteY12" fmla="*/ 4657725 h 4857750"/>
              <a:gd name="connsiteX13" fmla="*/ 371475 w 2828925"/>
              <a:gd name="connsiteY13" fmla="*/ 4781550 h 4857750"/>
              <a:gd name="connsiteX14" fmla="*/ 609600 w 2828925"/>
              <a:gd name="connsiteY14" fmla="*/ 4857750 h 4857750"/>
              <a:gd name="connsiteX15" fmla="*/ 971550 w 2828925"/>
              <a:gd name="connsiteY15" fmla="*/ 4857750 h 4857750"/>
              <a:gd name="connsiteX16" fmla="*/ 2828925 w 2828925"/>
              <a:gd name="connsiteY16" fmla="*/ 485775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8925" h="4857750">
                <a:moveTo>
                  <a:pt x="9525" y="0"/>
                </a:moveTo>
                <a:lnTo>
                  <a:pt x="19050" y="219075"/>
                </a:lnTo>
                <a:lnTo>
                  <a:pt x="0" y="933450"/>
                </a:lnTo>
                <a:lnTo>
                  <a:pt x="9525" y="1066800"/>
                </a:lnTo>
                <a:lnTo>
                  <a:pt x="142875" y="1228725"/>
                </a:lnTo>
                <a:lnTo>
                  <a:pt x="238125" y="1409700"/>
                </a:lnTo>
                <a:lnTo>
                  <a:pt x="257175" y="1609725"/>
                </a:lnTo>
                <a:lnTo>
                  <a:pt x="257175" y="1981200"/>
                </a:lnTo>
                <a:lnTo>
                  <a:pt x="257175" y="2562225"/>
                </a:lnTo>
                <a:lnTo>
                  <a:pt x="257175" y="3124200"/>
                </a:lnTo>
                <a:lnTo>
                  <a:pt x="238125" y="3857625"/>
                </a:lnTo>
                <a:lnTo>
                  <a:pt x="247650" y="4543425"/>
                </a:lnTo>
                <a:lnTo>
                  <a:pt x="295275" y="4657725"/>
                </a:lnTo>
                <a:lnTo>
                  <a:pt x="371475" y="4781550"/>
                </a:lnTo>
                <a:lnTo>
                  <a:pt x="609600" y="4857750"/>
                </a:lnTo>
                <a:lnTo>
                  <a:pt x="971550" y="4857750"/>
                </a:lnTo>
                <a:lnTo>
                  <a:pt x="2828925" y="4857750"/>
                </a:ln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37338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16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Street &amp; 8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Street as connecting arterials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Connect frontage roads either side of West Bypass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Major commercial node at 21</a:t>
            </a:r>
            <a:r>
              <a:rPr lang="en-US" kern="0" baseline="30000" dirty="0" smtClean="0">
                <a:solidFill>
                  <a:srgbClr val="F8F8F8"/>
                </a:solidFill>
              </a:rPr>
              <a:t>st</a:t>
            </a:r>
            <a:r>
              <a:rPr lang="en-US" kern="0" dirty="0" smtClean="0">
                <a:solidFill>
                  <a:srgbClr val="F8F8F8"/>
                </a:solidFill>
              </a:rPr>
              <a:t> Ave NW and Bypass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large Community park and neighborhood parks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noProof="0" dirty="0" smtClean="0">
                <a:solidFill>
                  <a:srgbClr val="F8F8F8"/>
                </a:solidFill>
                <a:latin typeface="+mn-lt"/>
              </a:rPr>
              <a:t>Control land use outside of Bypass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</a:t>
            </a:r>
            <a:r>
              <a:rPr kumimoji="0" lang="en-US" b="0" i="0" u="none" strike="noStrike" kern="0" cap="none" spc="0" normalizeH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compact, walkable neighborhoods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baseline="0" noProof="0" dirty="0" smtClean="0">
                <a:solidFill>
                  <a:srgbClr val="F8F8F8"/>
                </a:solidFill>
                <a:latin typeface="+mn-lt"/>
              </a:rPr>
              <a:t>Phase 1: +3,000-6,000 pop.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kumimoji="0" lang="en-US" b="0" i="0" u="none" strike="noStrike" kern="0" cap="none" spc="0" normalizeH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Ultimate: +18,000-32,000 pop.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3335337" cy="1412875"/>
          </a:xfrm>
        </p:spPr>
        <p:txBody>
          <a:bodyPr/>
          <a:lstStyle/>
          <a:p>
            <a:r>
              <a:rPr lang="en-US" sz="2800" dirty="0" smtClean="0"/>
              <a:t>NW Growth Area</a:t>
            </a:r>
            <a:endParaRPr lang="en-US" sz="2800" dirty="0"/>
          </a:p>
        </p:txBody>
      </p: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495800" y="152399"/>
            <a:ext cx="4495800" cy="6645965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5457825" y="1057275"/>
            <a:ext cx="2857500" cy="5457825"/>
          </a:xfrm>
          <a:custGeom>
            <a:avLst/>
            <a:gdLst>
              <a:gd name="connsiteX0" fmla="*/ 2857500 w 2857500"/>
              <a:gd name="connsiteY0" fmla="*/ 0 h 5457825"/>
              <a:gd name="connsiteX1" fmla="*/ 2038350 w 2857500"/>
              <a:gd name="connsiteY1" fmla="*/ 9525 h 5457825"/>
              <a:gd name="connsiteX2" fmla="*/ 1790700 w 2857500"/>
              <a:gd name="connsiteY2" fmla="*/ 57150 h 5457825"/>
              <a:gd name="connsiteX3" fmla="*/ 1647825 w 2857500"/>
              <a:gd name="connsiteY3" fmla="*/ 142875 h 5457825"/>
              <a:gd name="connsiteX4" fmla="*/ 1552575 w 2857500"/>
              <a:gd name="connsiteY4" fmla="*/ 257175 h 5457825"/>
              <a:gd name="connsiteX5" fmla="*/ 476250 w 2857500"/>
              <a:gd name="connsiteY5" fmla="*/ 2124075 h 5457825"/>
              <a:gd name="connsiteX6" fmla="*/ 304800 w 2857500"/>
              <a:gd name="connsiteY6" fmla="*/ 2524125 h 5457825"/>
              <a:gd name="connsiteX7" fmla="*/ 266700 w 2857500"/>
              <a:gd name="connsiteY7" fmla="*/ 3009900 h 5457825"/>
              <a:gd name="connsiteX8" fmla="*/ 295275 w 2857500"/>
              <a:gd name="connsiteY8" fmla="*/ 3409950 h 5457825"/>
              <a:gd name="connsiteX9" fmla="*/ 342900 w 2857500"/>
              <a:gd name="connsiteY9" fmla="*/ 3743325 h 5457825"/>
              <a:gd name="connsiteX10" fmla="*/ 314325 w 2857500"/>
              <a:gd name="connsiteY10" fmla="*/ 4019550 h 5457825"/>
              <a:gd name="connsiteX11" fmla="*/ 190500 w 2857500"/>
              <a:gd name="connsiteY11" fmla="*/ 4572000 h 5457825"/>
              <a:gd name="connsiteX12" fmla="*/ 66675 w 2857500"/>
              <a:gd name="connsiteY12" fmla="*/ 5143500 h 5457825"/>
              <a:gd name="connsiteX13" fmla="*/ 0 w 2857500"/>
              <a:gd name="connsiteY13" fmla="*/ 5457825 h 545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57500" h="5457825">
                <a:moveTo>
                  <a:pt x="2857500" y="0"/>
                </a:moveTo>
                <a:lnTo>
                  <a:pt x="2038350" y="9525"/>
                </a:lnTo>
                <a:lnTo>
                  <a:pt x="1790700" y="57150"/>
                </a:lnTo>
                <a:lnTo>
                  <a:pt x="1647825" y="142875"/>
                </a:lnTo>
                <a:lnTo>
                  <a:pt x="1552575" y="257175"/>
                </a:lnTo>
                <a:lnTo>
                  <a:pt x="476250" y="2124075"/>
                </a:lnTo>
                <a:lnTo>
                  <a:pt x="304800" y="2524125"/>
                </a:lnTo>
                <a:lnTo>
                  <a:pt x="266700" y="3009900"/>
                </a:lnTo>
                <a:lnTo>
                  <a:pt x="295275" y="3409950"/>
                </a:lnTo>
                <a:lnTo>
                  <a:pt x="342900" y="3743325"/>
                </a:lnTo>
                <a:lnTo>
                  <a:pt x="314325" y="4019550"/>
                </a:lnTo>
                <a:lnTo>
                  <a:pt x="190500" y="4572000"/>
                </a:lnTo>
                <a:lnTo>
                  <a:pt x="66675" y="5143500"/>
                </a:lnTo>
                <a:lnTo>
                  <a:pt x="0" y="5457825"/>
                </a:ln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724650" y="1181100"/>
            <a:ext cx="600075" cy="5362575"/>
          </a:xfrm>
          <a:custGeom>
            <a:avLst/>
            <a:gdLst>
              <a:gd name="connsiteX0" fmla="*/ 542925 w 600075"/>
              <a:gd name="connsiteY0" fmla="*/ 5362575 h 5362575"/>
              <a:gd name="connsiteX1" fmla="*/ 581025 w 600075"/>
              <a:gd name="connsiteY1" fmla="*/ 5219700 h 5362575"/>
              <a:gd name="connsiteX2" fmla="*/ 600075 w 600075"/>
              <a:gd name="connsiteY2" fmla="*/ 5038725 h 5362575"/>
              <a:gd name="connsiteX3" fmla="*/ 581025 w 600075"/>
              <a:gd name="connsiteY3" fmla="*/ 4953000 h 5362575"/>
              <a:gd name="connsiteX4" fmla="*/ 466725 w 600075"/>
              <a:gd name="connsiteY4" fmla="*/ 4857750 h 5362575"/>
              <a:gd name="connsiteX5" fmla="*/ 314325 w 600075"/>
              <a:gd name="connsiteY5" fmla="*/ 4733925 h 5362575"/>
              <a:gd name="connsiteX6" fmla="*/ 285750 w 600075"/>
              <a:gd name="connsiteY6" fmla="*/ 4552950 h 5362575"/>
              <a:gd name="connsiteX7" fmla="*/ 285750 w 600075"/>
              <a:gd name="connsiteY7" fmla="*/ 4448175 h 5362575"/>
              <a:gd name="connsiteX8" fmla="*/ 276225 w 600075"/>
              <a:gd name="connsiteY8" fmla="*/ 4248150 h 5362575"/>
              <a:gd name="connsiteX9" fmla="*/ 285750 w 600075"/>
              <a:gd name="connsiteY9" fmla="*/ 4048125 h 5362575"/>
              <a:gd name="connsiteX10" fmla="*/ 209550 w 600075"/>
              <a:gd name="connsiteY10" fmla="*/ 3914775 h 5362575"/>
              <a:gd name="connsiteX11" fmla="*/ 228600 w 600075"/>
              <a:gd name="connsiteY11" fmla="*/ 3838575 h 5362575"/>
              <a:gd name="connsiteX12" fmla="*/ 285750 w 600075"/>
              <a:gd name="connsiteY12" fmla="*/ 3781425 h 5362575"/>
              <a:gd name="connsiteX13" fmla="*/ 285750 w 600075"/>
              <a:gd name="connsiteY13" fmla="*/ 2790825 h 5362575"/>
              <a:gd name="connsiteX14" fmla="*/ 238125 w 600075"/>
              <a:gd name="connsiteY14" fmla="*/ 2733675 h 5362575"/>
              <a:gd name="connsiteX15" fmla="*/ 238125 w 600075"/>
              <a:gd name="connsiteY15" fmla="*/ 2733675 h 5362575"/>
              <a:gd name="connsiteX16" fmla="*/ 38100 w 600075"/>
              <a:gd name="connsiteY16" fmla="*/ 2524125 h 5362575"/>
              <a:gd name="connsiteX17" fmla="*/ 19050 w 600075"/>
              <a:gd name="connsiteY17" fmla="*/ 2381250 h 5362575"/>
              <a:gd name="connsiteX18" fmla="*/ 95250 w 600075"/>
              <a:gd name="connsiteY18" fmla="*/ 2219325 h 5362575"/>
              <a:gd name="connsiteX19" fmla="*/ 152400 w 600075"/>
              <a:gd name="connsiteY19" fmla="*/ 2066925 h 5362575"/>
              <a:gd name="connsiteX20" fmla="*/ 161925 w 600075"/>
              <a:gd name="connsiteY20" fmla="*/ 2009775 h 5362575"/>
              <a:gd name="connsiteX21" fmla="*/ 257175 w 600075"/>
              <a:gd name="connsiteY21" fmla="*/ 1876425 h 5362575"/>
              <a:gd name="connsiteX22" fmla="*/ 304800 w 600075"/>
              <a:gd name="connsiteY22" fmla="*/ 1819275 h 5362575"/>
              <a:gd name="connsiteX23" fmla="*/ 304800 w 600075"/>
              <a:gd name="connsiteY23" fmla="*/ 1533525 h 5362575"/>
              <a:gd name="connsiteX24" fmla="*/ 314325 w 600075"/>
              <a:gd name="connsiteY24" fmla="*/ 295275 h 5362575"/>
              <a:gd name="connsiteX25" fmla="*/ 257175 w 600075"/>
              <a:gd name="connsiteY25" fmla="*/ 200025 h 5362575"/>
              <a:gd name="connsiteX26" fmla="*/ 95250 w 600075"/>
              <a:gd name="connsiteY26" fmla="*/ 57150 h 5362575"/>
              <a:gd name="connsiteX27" fmla="*/ 0 w 600075"/>
              <a:gd name="connsiteY27" fmla="*/ 0 h 536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0075" h="5362575">
                <a:moveTo>
                  <a:pt x="542925" y="5362575"/>
                </a:moveTo>
                <a:lnTo>
                  <a:pt x="581025" y="5219700"/>
                </a:lnTo>
                <a:lnTo>
                  <a:pt x="600075" y="5038725"/>
                </a:lnTo>
                <a:lnTo>
                  <a:pt x="581025" y="4953000"/>
                </a:lnTo>
                <a:lnTo>
                  <a:pt x="466725" y="4857750"/>
                </a:lnTo>
                <a:lnTo>
                  <a:pt x="314325" y="4733925"/>
                </a:lnTo>
                <a:lnTo>
                  <a:pt x="285750" y="4552950"/>
                </a:lnTo>
                <a:lnTo>
                  <a:pt x="285750" y="4448175"/>
                </a:lnTo>
                <a:lnTo>
                  <a:pt x="276225" y="4248150"/>
                </a:lnTo>
                <a:lnTo>
                  <a:pt x="285750" y="4048125"/>
                </a:lnTo>
                <a:lnTo>
                  <a:pt x="209550" y="3914775"/>
                </a:lnTo>
                <a:lnTo>
                  <a:pt x="228600" y="3838575"/>
                </a:lnTo>
                <a:lnTo>
                  <a:pt x="285750" y="3781425"/>
                </a:lnTo>
                <a:lnTo>
                  <a:pt x="285750" y="2790825"/>
                </a:lnTo>
                <a:lnTo>
                  <a:pt x="238125" y="2733675"/>
                </a:lnTo>
                <a:lnTo>
                  <a:pt x="238125" y="2733675"/>
                </a:lnTo>
                <a:lnTo>
                  <a:pt x="38100" y="2524125"/>
                </a:lnTo>
                <a:lnTo>
                  <a:pt x="19050" y="2381250"/>
                </a:lnTo>
                <a:lnTo>
                  <a:pt x="95250" y="2219325"/>
                </a:lnTo>
                <a:lnTo>
                  <a:pt x="152400" y="2066925"/>
                </a:lnTo>
                <a:lnTo>
                  <a:pt x="161925" y="2009775"/>
                </a:lnTo>
                <a:lnTo>
                  <a:pt x="257175" y="1876425"/>
                </a:lnTo>
                <a:lnTo>
                  <a:pt x="304800" y="1819275"/>
                </a:lnTo>
                <a:lnTo>
                  <a:pt x="304800" y="1533525"/>
                </a:lnTo>
                <a:lnTo>
                  <a:pt x="314325" y="295275"/>
                </a:lnTo>
                <a:lnTo>
                  <a:pt x="257175" y="200025"/>
                </a:lnTo>
                <a:lnTo>
                  <a:pt x="95250" y="57150"/>
                </a:ln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7610475" y="876300"/>
            <a:ext cx="352425" cy="5133975"/>
          </a:xfrm>
          <a:custGeom>
            <a:avLst/>
            <a:gdLst>
              <a:gd name="connsiteX0" fmla="*/ 342900 w 352425"/>
              <a:gd name="connsiteY0" fmla="*/ 5133975 h 5133975"/>
              <a:gd name="connsiteX1" fmla="*/ 352425 w 352425"/>
              <a:gd name="connsiteY1" fmla="*/ 4581525 h 5133975"/>
              <a:gd name="connsiteX2" fmla="*/ 295275 w 352425"/>
              <a:gd name="connsiteY2" fmla="*/ 4505325 h 5133975"/>
              <a:gd name="connsiteX3" fmla="*/ 304800 w 352425"/>
              <a:gd name="connsiteY3" fmla="*/ 4019550 h 5133975"/>
              <a:gd name="connsiteX4" fmla="*/ 266700 w 352425"/>
              <a:gd name="connsiteY4" fmla="*/ 3895725 h 5133975"/>
              <a:gd name="connsiteX5" fmla="*/ 161925 w 352425"/>
              <a:gd name="connsiteY5" fmla="*/ 3800475 h 5133975"/>
              <a:gd name="connsiteX6" fmla="*/ 161925 w 352425"/>
              <a:gd name="connsiteY6" fmla="*/ 3505200 h 5133975"/>
              <a:gd name="connsiteX7" fmla="*/ 152400 w 352425"/>
              <a:gd name="connsiteY7" fmla="*/ 3409950 h 5133975"/>
              <a:gd name="connsiteX8" fmla="*/ 95250 w 352425"/>
              <a:gd name="connsiteY8" fmla="*/ 3352800 h 5133975"/>
              <a:gd name="connsiteX9" fmla="*/ 123825 w 352425"/>
              <a:gd name="connsiteY9" fmla="*/ 2943225 h 5133975"/>
              <a:gd name="connsiteX10" fmla="*/ 104775 w 352425"/>
              <a:gd name="connsiteY10" fmla="*/ 2743200 h 5133975"/>
              <a:gd name="connsiteX11" fmla="*/ 38100 w 352425"/>
              <a:gd name="connsiteY11" fmla="*/ 2581275 h 5133975"/>
              <a:gd name="connsiteX12" fmla="*/ 0 w 352425"/>
              <a:gd name="connsiteY12" fmla="*/ 2314575 h 5133975"/>
              <a:gd name="connsiteX13" fmla="*/ 28575 w 352425"/>
              <a:gd name="connsiteY13" fmla="*/ 1771650 h 5133975"/>
              <a:gd name="connsiteX14" fmla="*/ 66675 w 352425"/>
              <a:gd name="connsiteY14" fmla="*/ 1476375 h 5133975"/>
              <a:gd name="connsiteX15" fmla="*/ 66675 w 352425"/>
              <a:gd name="connsiteY15" fmla="*/ 1152525 h 5133975"/>
              <a:gd name="connsiteX16" fmla="*/ 95250 w 352425"/>
              <a:gd name="connsiteY16" fmla="*/ 619125 h 5133975"/>
              <a:gd name="connsiteX17" fmla="*/ 85725 w 352425"/>
              <a:gd name="connsiteY17" fmla="*/ 0 h 513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2425" h="5133975">
                <a:moveTo>
                  <a:pt x="342900" y="5133975"/>
                </a:moveTo>
                <a:lnTo>
                  <a:pt x="352425" y="4581525"/>
                </a:lnTo>
                <a:lnTo>
                  <a:pt x="295275" y="4505325"/>
                </a:lnTo>
                <a:lnTo>
                  <a:pt x="304800" y="4019550"/>
                </a:lnTo>
                <a:lnTo>
                  <a:pt x="266700" y="3895725"/>
                </a:lnTo>
                <a:lnTo>
                  <a:pt x="161925" y="3800475"/>
                </a:lnTo>
                <a:lnTo>
                  <a:pt x="161925" y="3505200"/>
                </a:lnTo>
                <a:lnTo>
                  <a:pt x="152400" y="3409950"/>
                </a:lnTo>
                <a:lnTo>
                  <a:pt x="95250" y="3352800"/>
                </a:lnTo>
                <a:lnTo>
                  <a:pt x="123825" y="2943225"/>
                </a:lnTo>
                <a:lnTo>
                  <a:pt x="104775" y="2743200"/>
                </a:lnTo>
                <a:lnTo>
                  <a:pt x="38100" y="2581275"/>
                </a:lnTo>
                <a:lnTo>
                  <a:pt x="0" y="2314575"/>
                </a:lnTo>
                <a:lnTo>
                  <a:pt x="28575" y="1771650"/>
                </a:lnTo>
                <a:lnTo>
                  <a:pt x="66675" y="1476375"/>
                </a:lnTo>
                <a:lnTo>
                  <a:pt x="66675" y="1152525"/>
                </a:lnTo>
                <a:lnTo>
                  <a:pt x="95250" y="619125"/>
                </a:lnTo>
                <a:lnTo>
                  <a:pt x="85725" y="0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5381625" y="3038475"/>
            <a:ext cx="2228850" cy="257175"/>
          </a:xfrm>
          <a:custGeom>
            <a:avLst/>
            <a:gdLst>
              <a:gd name="connsiteX0" fmla="*/ 2228850 w 2228850"/>
              <a:gd name="connsiteY0" fmla="*/ 257175 h 257175"/>
              <a:gd name="connsiteX1" fmla="*/ 1514475 w 2228850"/>
              <a:gd name="connsiteY1" fmla="*/ 247650 h 257175"/>
              <a:gd name="connsiteX2" fmla="*/ 1057275 w 2228850"/>
              <a:gd name="connsiteY2" fmla="*/ 238125 h 257175"/>
              <a:gd name="connsiteX3" fmla="*/ 762000 w 2228850"/>
              <a:gd name="connsiteY3" fmla="*/ 247650 h 257175"/>
              <a:gd name="connsiteX4" fmla="*/ 542925 w 2228850"/>
              <a:gd name="connsiteY4" fmla="*/ 247650 h 257175"/>
              <a:gd name="connsiteX5" fmla="*/ 342900 w 2228850"/>
              <a:gd name="connsiteY5" fmla="*/ 209550 h 257175"/>
              <a:gd name="connsiteX6" fmla="*/ 180975 w 2228850"/>
              <a:gd name="connsiteY6" fmla="*/ 104775 h 257175"/>
              <a:gd name="connsiteX7" fmla="*/ 0 w 2228850"/>
              <a:gd name="connsiteY7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8850" h="257175">
                <a:moveTo>
                  <a:pt x="2228850" y="257175"/>
                </a:moveTo>
                <a:lnTo>
                  <a:pt x="1514475" y="247650"/>
                </a:lnTo>
                <a:lnTo>
                  <a:pt x="1057275" y="238125"/>
                </a:lnTo>
                <a:lnTo>
                  <a:pt x="762000" y="247650"/>
                </a:lnTo>
                <a:lnTo>
                  <a:pt x="542925" y="247650"/>
                </a:lnTo>
                <a:lnTo>
                  <a:pt x="342900" y="209550"/>
                </a:lnTo>
                <a:lnTo>
                  <a:pt x="180975" y="104775"/>
                </a:ln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8115300" y="3305175"/>
            <a:ext cx="219075" cy="0"/>
          </a:xfrm>
          <a:custGeom>
            <a:avLst/>
            <a:gdLst>
              <a:gd name="connsiteX0" fmla="*/ 0 w 219075"/>
              <a:gd name="connsiteY0" fmla="*/ 0 h 0"/>
              <a:gd name="connsiteX1" fmla="*/ 219075 w 219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075">
                <a:moveTo>
                  <a:pt x="0" y="0"/>
                </a:moveTo>
                <a:lnTo>
                  <a:pt x="219075" y="0"/>
                </a:lnTo>
              </a:path>
            </a:pathLst>
          </a:cu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 flipH="1">
            <a:off x="5181600" y="4953000"/>
            <a:ext cx="1219200" cy="152400"/>
          </a:xfrm>
          <a:custGeom>
            <a:avLst/>
            <a:gdLst>
              <a:gd name="connsiteX0" fmla="*/ 0 w 219075"/>
              <a:gd name="connsiteY0" fmla="*/ 0 h 0"/>
              <a:gd name="connsiteX1" fmla="*/ 219075 w 2190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9075">
                <a:moveTo>
                  <a:pt x="0" y="0"/>
                </a:moveTo>
                <a:lnTo>
                  <a:pt x="219075" y="0"/>
                </a:lnTo>
              </a:path>
            </a:pathLst>
          </a:cu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6934200" y="4924425"/>
            <a:ext cx="1657350" cy="142875"/>
          </a:xfrm>
          <a:custGeom>
            <a:avLst/>
            <a:gdLst>
              <a:gd name="connsiteX0" fmla="*/ 0 w 1657350"/>
              <a:gd name="connsiteY0" fmla="*/ 19050 h 142875"/>
              <a:gd name="connsiteX1" fmla="*/ 409575 w 1657350"/>
              <a:gd name="connsiteY1" fmla="*/ 0 h 142875"/>
              <a:gd name="connsiteX2" fmla="*/ 485775 w 1657350"/>
              <a:gd name="connsiteY2" fmla="*/ 85725 h 142875"/>
              <a:gd name="connsiteX3" fmla="*/ 628650 w 1657350"/>
              <a:gd name="connsiteY3" fmla="*/ 114300 h 142875"/>
              <a:gd name="connsiteX4" fmla="*/ 1000125 w 1657350"/>
              <a:gd name="connsiteY4" fmla="*/ 142875 h 142875"/>
              <a:gd name="connsiteX5" fmla="*/ 1133475 w 1657350"/>
              <a:gd name="connsiteY5" fmla="*/ 123825 h 142875"/>
              <a:gd name="connsiteX6" fmla="*/ 1295400 w 1657350"/>
              <a:gd name="connsiteY6" fmla="*/ 57150 h 142875"/>
              <a:gd name="connsiteX7" fmla="*/ 1381125 w 1657350"/>
              <a:gd name="connsiteY7" fmla="*/ 9525 h 142875"/>
              <a:gd name="connsiteX8" fmla="*/ 1657350 w 1657350"/>
              <a:gd name="connsiteY8" fmla="*/ 28575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7350" h="142875">
                <a:moveTo>
                  <a:pt x="0" y="19050"/>
                </a:moveTo>
                <a:lnTo>
                  <a:pt x="409575" y="0"/>
                </a:lnTo>
                <a:lnTo>
                  <a:pt x="485775" y="85725"/>
                </a:lnTo>
                <a:lnTo>
                  <a:pt x="628650" y="114300"/>
                </a:lnTo>
                <a:lnTo>
                  <a:pt x="1000125" y="142875"/>
                </a:lnTo>
                <a:lnTo>
                  <a:pt x="1133475" y="123825"/>
                </a:lnTo>
                <a:lnTo>
                  <a:pt x="1295400" y="57150"/>
                </a:lnTo>
                <a:lnTo>
                  <a:pt x="1381125" y="9525"/>
                </a:lnTo>
                <a:lnTo>
                  <a:pt x="1657350" y="28575"/>
                </a:lnTo>
              </a:path>
            </a:pathLst>
          </a:cu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27432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Provide arterial access to Industrial on NE side of airport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Potential conflict – Residential vs. Industrial unless carefully planned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Business Park along 46</a:t>
            </a:r>
            <a:r>
              <a:rPr lang="en-US" kern="0" baseline="30000" dirty="0" smtClean="0">
                <a:solidFill>
                  <a:srgbClr val="F8F8F8"/>
                </a:solidFill>
                <a:latin typeface="+mn-lt"/>
              </a:rPr>
              <a:t>th</a:t>
            </a: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 Avenue Bypass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Need Community park &amp; neighborhood parks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Livingston Creek greenway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  <a:latin typeface="+mn-lt"/>
              </a:rPr>
              <a:t>Compact, walkable neighborhoods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3335337" cy="1412875"/>
          </a:xfrm>
        </p:spPr>
        <p:txBody>
          <a:bodyPr/>
          <a:lstStyle/>
          <a:p>
            <a:r>
              <a:rPr lang="en-US" sz="2800" dirty="0" smtClean="0"/>
              <a:t>NE Growth Area</a:t>
            </a:r>
            <a:endParaRPr lang="en-US" sz="2800" dirty="0"/>
          </a:p>
        </p:txBody>
      </p: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52800" y="1676400"/>
            <a:ext cx="5715000" cy="37338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3657600" y="2686050"/>
            <a:ext cx="4667250" cy="2647950"/>
          </a:xfrm>
          <a:custGeom>
            <a:avLst/>
            <a:gdLst>
              <a:gd name="connsiteX0" fmla="*/ 0 w 4667250"/>
              <a:gd name="connsiteY0" fmla="*/ 0 h 2647950"/>
              <a:gd name="connsiteX1" fmla="*/ 3695700 w 4667250"/>
              <a:gd name="connsiteY1" fmla="*/ 47625 h 2647950"/>
              <a:gd name="connsiteX2" fmla="*/ 4019550 w 4667250"/>
              <a:gd name="connsiteY2" fmla="*/ 123825 h 2647950"/>
              <a:gd name="connsiteX3" fmla="*/ 4229100 w 4667250"/>
              <a:gd name="connsiteY3" fmla="*/ 200025 h 2647950"/>
              <a:gd name="connsiteX4" fmla="*/ 4391025 w 4667250"/>
              <a:gd name="connsiteY4" fmla="*/ 371475 h 2647950"/>
              <a:gd name="connsiteX5" fmla="*/ 4514850 w 4667250"/>
              <a:gd name="connsiteY5" fmla="*/ 590550 h 2647950"/>
              <a:gd name="connsiteX6" fmla="*/ 4591050 w 4667250"/>
              <a:gd name="connsiteY6" fmla="*/ 809625 h 2647950"/>
              <a:gd name="connsiteX7" fmla="*/ 4657725 w 4667250"/>
              <a:gd name="connsiteY7" fmla="*/ 1038225 h 2647950"/>
              <a:gd name="connsiteX8" fmla="*/ 4667250 w 4667250"/>
              <a:gd name="connsiteY8" fmla="*/ 1704975 h 2647950"/>
              <a:gd name="connsiteX9" fmla="*/ 4648200 w 4667250"/>
              <a:gd name="connsiteY9" fmla="*/ 264795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67250" h="2647950">
                <a:moveTo>
                  <a:pt x="0" y="0"/>
                </a:moveTo>
                <a:lnTo>
                  <a:pt x="3695700" y="47625"/>
                </a:lnTo>
                <a:lnTo>
                  <a:pt x="4019550" y="123825"/>
                </a:lnTo>
                <a:lnTo>
                  <a:pt x="4229100" y="200025"/>
                </a:lnTo>
                <a:lnTo>
                  <a:pt x="4391025" y="371475"/>
                </a:lnTo>
                <a:lnTo>
                  <a:pt x="4514850" y="590550"/>
                </a:lnTo>
                <a:lnTo>
                  <a:pt x="4591050" y="809625"/>
                </a:lnTo>
                <a:lnTo>
                  <a:pt x="4657725" y="1038225"/>
                </a:lnTo>
                <a:lnTo>
                  <a:pt x="4667250" y="1704975"/>
                </a:lnTo>
                <a:lnTo>
                  <a:pt x="4648200" y="2647950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3686175" y="3286125"/>
            <a:ext cx="2286000" cy="933450"/>
          </a:xfrm>
          <a:custGeom>
            <a:avLst/>
            <a:gdLst>
              <a:gd name="connsiteX0" fmla="*/ 0 w 2286000"/>
              <a:gd name="connsiteY0" fmla="*/ 0 h 933450"/>
              <a:gd name="connsiteX1" fmla="*/ 552450 w 2286000"/>
              <a:gd name="connsiteY1" fmla="*/ 0 h 933450"/>
              <a:gd name="connsiteX2" fmla="*/ 523875 w 2286000"/>
              <a:gd name="connsiteY2" fmla="*/ 600075 h 933450"/>
              <a:gd name="connsiteX3" fmla="*/ 828675 w 2286000"/>
              <a:gd name="connsiteY3" fmla="*/ 933450 h 933450"/>
              <a:gd name="connsiteX4" fmla="*/ 2286000 w 2286000"/>
              <a:gd name="connsiteY4" fmla="*/ 923925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933450">
                <a:moveTo>
                  <a:pt x="0" y="0"/>
                </a:moveTo>
                <a:lnTo>
                  <a:pt x="552450" y="0"/>
                </a:lnTo>
                <a:lnTo>
                  <a:pt x="523875" y="600075"/>
                </a:lnTo>
                <a:lnTo>
                  <a:pt x="828675" y="933450"/>
                </a:lnTo>
                <a:lnTo>
                  <a:pt x="2286000" y="923925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5981700" y="2476500"/>
            <a:ext cx="9525" cy="2905125"/>
          </a:xfrm>
          <a:custGeom>
            <a:avLst/>
            <a:gdLst>
              <a:gd name="connsiteX0" fmla="*/ 9525 w 9525"/>
              <a:gd name="connsiteY0" fmla="*/ 0 h 2905125"/>
              <a:gd name="connsiteX1" fmla="*/ 0 w 9525"/>
              <a:gd name="connsiteY1" fmla="*/ 2905125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" h="2905125">
                <a:moveTo>
                  <a:pt x="9525" y="0"/>
                </a:moveTo>
                <a:lnTo>
                  <a:pt x="0" y="2905125"/>
                </a:lnTo>
              </a:path>
            </a:pathLst>
          </a:cu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81400" y="5715000"/>
            <a:ext cx="5029200" cy="914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1: +1,200-2,100 pop.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Ultimate: +36,000-64,000 pop.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5334000"/>
            <a:ext cx="6553200" cy="12192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Significant Industrial opportunity on RR hub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Provide access to airport and Minot AFB via new 55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Street/ NE Bypass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3335337" cy="1412875"/>
          </a:xfrm>
        </p:spPr>
        <p:txBody>
          <a:bodyPr/>
          <a:lstStyle/>
          <a:p>
            <a:r>
              <a:rPr lang="en-US" sz="2800" dirty="0" smtClean="0"/>
              <a:t>East Growth Area</a:t>
            </a:r>
            <a:endParaRPr lang="en-US" sz="2800" dirty="0"/>
          </a:p>
        </p:txBody>
      </p: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990600" y="1676400"/>
            <a:ext cx="7162800" cy="344851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6096000" y="1771650"/>
            <a:ext cx="19050" cy="3286125"/>
          </a:xfrm>
          <a:custGeom>
            <a:avLst/>
            <a:gdLst>
              <a:gd name="connsiteX0" fmla="*/ 19050 w 19050"/>
              <a:gd name="connsiteY0" fmla="*/ 0 h 3286125"/>
              <a:gd name="connsiteX1" fmla="*/ 0 w 19050"/>
              <a:gd name="connsiteY1" fmla="*/ 3286125 h 3286125"/>
              <a:gd name="connsiteX2" fmla="*/ 0 w 19050"/>
              <a:gd name="connsiteY2" fmla="*/ 3286125 h 32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3286125">
                <a:moveTo>
                  <a:pt x="19050" y="0"/>
                </a:moveTo>
                <a:lnTo>
                  <a:pt x="0" y="3286125"/>
                </a:lnTo>
                <a:lnTo>
                  <a:pt x="0" y="3286125"/>
                </a:lnTo>
              </a:path>
            </a:pathLst>
          </a:cu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3021331" y="1752601"/>
            <a:ext cx="45719" cy="2438400"/>
          </a:xfrm>
          <a:custGeom>
            <a:avLst/>
            <a:gdLst>
              <a:gd name="connsiteX0" fmla="*/ 19050 w 19050"/>
              <a:gd name="connsiteY0" fmla="*/ 0 h 3286125"/>
              <a:gd name="connsiteX1" fmla="*/ 0 w 19050"/>
              <a:gd name="connsiteY1" fmla="*/ 3286125 h 3286125"/>
              <a:gd name="connsiteX2" fmla="*/ 0 w 19050"/>
              <a:gd name="connsiteY2" fmla="*/ 3286125 h 32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3286125">
                <a:moveTo>
                  <a:pt x="19050" y="0"/>
                </a:moveTo>
                <a:lnTo>
                  <a:pt x="0" y="3286125"/>
                </a:lnTo>
                <a:lnTo>
                  <a:pt x="0" y="3286125"/>
                </a:lnTo>
              </a:path>
            </a:pathLst>
          </a:cu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ysDash"/>
            <a:round/>
            <a:headEnd type="arrow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14400" y="5029200"/>
            <a:ext cx="4343400" cy="16002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Current FEMA site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Future residential growth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Future extension of 55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Street Bypass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Some areas impacted by flood project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3868737" cy="1412875"/>
          </a:xfrm>
        </p:spPr>
        <p:txBody>
          <a:bodyPr/>
          <a:lstStyle/>
          <a:p>
            <a:r>
              <a:rPr lang="en-US" sz="2800" dirty="0" smtClean="0"/>
              <a:t>East SE Growth Area</a:t>
            </a:r>
            <a:endParaRPr lang="en-US" sz="2800" dirty="0"/>
          </a:p>
        </p:txBody>
      </p: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066800" y="1676400"/>
            <a:ext cx="7543800" cy="32004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7086600" y="1771651"/>
            <a:ext cx="45719" cy="3028950"/>
          </a:xfrm>
          <a:custGeom>
            <a:avLst/>
            <a:gdLst>
              <a:gd name="connsiteX0" fmla="*/ 19050 w 19050"/>
              <a:gd name="connsiteY0" fmla="*/ 0 h 3286125"/>
              <a:gd name="connsiteX1" fmla="*/ 0 w 19050"/>
              <a:gd name="connsiteY1" fmla="*/ 3286125 h 3286125"/>
              <a:gd name="connsiteX2" fmla="*/ 0 w 19050"/>
              <a:gd name="connsiteY2" fmla="*/ 3286125 h 328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50" h="3286125">
                <a:moveTo>
                  <a:pt x="19050" y="0"/>
                </a:moveTo>
                <a:lnTo>
                  <a:pt x="0" y="3286125"/>
                </a:lnTo>
                <a:lnTo>
                  <a:pt x="0" y="3286125"/>
                </a:lnTo>
              </a:path>
            </a:pathLst>
          </a:cu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34000" y="5029200"/>
            <a:ext cx="3505200" cy="16002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1: +800-1,300 pop.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Ultimate: +4,700-8,000 pop.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676400"/>
            <a:ext cx="3657600" cy="50292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Mostly Residential – limited by topography, coulees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Recreational opportunities with hills, coulees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Need large community park &amp; neighborhood parks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Create compact, walkable neighborhoods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Potential future Ring Route along 66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Ave SE to 42</a:t>
            </a:r>
            <a:r>
              <a:rPr lang="en-US" kern="0" baseline="30000" dirty="0" smtClean="0">
                <a:solidFill>
                  <a:srgbClr val="F8F8F8"/>
                </a:solidFill>
              </a:rPr>
              <a:t>nd</a:t>
            </a:r>
            <a:r>
              <a:rPr lang="en-US" kern="0" dirty="0" smtClean="0">
                <a:solidFill>
                  <a:srgbClr val="F8F8F8"/>
                </a:solidFill>
              </a:rPr>
              <a:t> St SE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13</a:t>
            </a:r>
            <a:r>
              <a:rPr lang="en-US" kern="0" baseline="30000" dirty="0" smtClean="0">
                <a:solidFill>
                  <a:srgbClr val="F8F8F8"/>
                </a:solidFill>
              </a:rPr>
              <a:t>th</a:t>
            </a:r>
            <a:r>
              <a:rPr lang="en-US" kern="0" dirty="0" smtClean="0">
                <a:solidFill>
                  <a:srgbClr val="F8F8F8"/>
                </a:solidFill>
              </a:rPr>
              <a:t> St arterial connector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1: +2,600-4,300 pop.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Ultimate: +23,000-39,000 pop.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4402137" cy="1412875"/>
          </a:xfrm>
        </p:spPr>
        <p:txBody>
          <a:bodyPr/>
          <a:lstStyle/>
          <a:p>
            <a:r>
              <a:rPr lang="en-US" sz="2800" dirty="0" smtClean="0"/>
              <a:t>SE Growth Area</a:t>
            </a:r>
            <a:endParaRPr lang="en-US" sz="2800" dirty="0"/>
          </a:p>
        </p:txBody>
      </p: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2" cstate="screen"/>
          <a:srcRect l="3030"/>
          <a:stretch>
            <a:fillRect/>
          </a:stretch>
        </p:blipFill>
        <p:spPr>
          <a:xfrm>
            <a:off x="4114800" y="152400"/>
            <a:ext cx="4876800" cy="643737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4143375" y="3086100"/>
            <a:ext cx="4810125" cy="2647950"/>
          </a:xfrm>
          <a:custGeom>
            <a:avLst/>
            <a:gdLst>
              <a:gd name="connsiteX0" fmla="*/ 0 w 4810125"/>
              <a:gd name="connsiteY0" fmla="*/ 2609850 h 2647950"/>
              <a:gd name="connsiteX1" fmla="*/ 333375 w 4810125"/>
              <a:gd name="connsiteY1" fmla="*/ 2609850 h 2647950"/>
              <a:gd name="connsiteX2" fmla="*/ 495300 w 4810125"/>
              <a:gd name="connsiteY2" fmla="*/ 2581275 h 2647950"/>
              <a:gd name="connsiteX3" fmla="*/ 742950 w 4810125"/>
              <a:gd name="connsiteY3" fmla="*/ 2400300 h 2647950"/>
              <a:gd name="connsiteX4" fmla="*/ 923925 w 4810125"/>
              <a:gd name="connsiteY4" fmla="*/ 2286000 h 2647950"/>
              <a:gd name="connsiteX5" fmla="*/ 1076325 w 4810125"/>
              <a:gd name="connsiteY5" fmla="*/ 2247900 h 2647950"/>
              <a:gd name="connsiteX6" fmla="*/ 1247775 w 4810125"/>
              <a:gd name="connsiteY6" fmla="*/ 2295525 h 2647950"/>
              <a:gd name="connsiteX7" fmla="*/ 1352550 w 4810125"/>
              <a:gd name="connsiteY7" fmla="*/ 2457450 h 2647950"/>
              <a:gd name="connsiteX8" fmla="*/ 1438275 w 4810125"/>
              <a:gd name="connsiteY8" fmla="*/ 2581275 h 2647950"/>
              <a:gd name="connsiteX9" fmla="*/ 1600200 w 4810125"/>
              <a:gd name="connsiteY9" fmla="*/ 2647950 h 2647950"/>
              <a:gd name="connsiteX10" fmla="*/ 3924300 w 4810125"/>
              <a:gd name="connsiteY10" fmla="*/ 2647950 h 2647950"/>
              <a:gd name="connsiteX11" fmla="*/ 4105275 w 4810125"/>
              <a:gd name="connsiteY11" fmla="*/ 2600325 h 2647950"/>
              <a:gd name="connsiteX12" fmla="*/ 4210050 w 4810125"/>
              <a:gd name="connsiteY12" fmla="*/ 2505075 h 2647950"/>
              <a:gd name="connsiteX13" fmla="*/ 4257675 w 4810125"/>
              <a:gd name="connsiteY13" fmla="*/ 2314575 h 2647950"/>
              <a:gd name="connsiteX14" fmla="*/ 4248150 w 4810125"/>
              <a:gd name="connsiteY14" fmla="*/ 1552575 h 2647950"/>
              <a:gd name="connsiteX15" fmla="*/ 4276725 w 4810125"/>
              <a:gd name="connsiteY15" fmla="*/ 1314450 h 2647950"/>
              <a:gd name="connsiteX16" fmla="*/ 4333875 w 4810125"/>
              <a:gd name="connsiteY16" fmla="*/ 1143000 h 2647950"/>
              <a:gd name="connsiteX17" fmla="*/ 4438650 w 4810125"/>
              <a:gd name="connsiteY17" fmla="*/ 990600 h 2647950"/>
              <a:gd name="connsiteX18" fmla="*/ 4467225 w 4810125"/>
              <a:gd name="connsiteY18" fmla="*/ 714375 h 2647950"/>
              <a:gd name="connsiteX19" fmla="*/ 4467225 w 4810125"/>
              <a:gd name="connsiteY19" fmla="*/ 257175 h 2647950"/>
              <a:gd name="connsiteX20" fmla="*/ 4486275 w 4810125"/>
              <a:gd name="connsiteY20" fmla="*/ 85725 h 2647950"/>
              <a:gd name="connsiteX21" fmla="*/ 4581525 w 4810125"/>
              <a:gd name="connsiteY21" fmla="*/ 19050 h 2647950"/>
              <a:gd name="connsiteX22" fmla="*/ 4810125 w 4810125"/>
              <a:gd name="connsiteY22" fmla="*/ 0 h 2647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810125" h="2647950">
                <a:moveTo>
                  <a:pt x="0" y="2609850"/>
                </a:moveTo>
                <a:lnTo>
                  <a:pt x="333375" y="2609850"/>
                </a:lnTo>
                <a:lnTo>
                  <a:pt x="495300" y="2581275"/>
                </a:lnTo>
                <a:lnTo>
                  <a:pt x="742950" y="2400300"/>
                </a:lnTo>
                <a:lnTo>
                  <a:pt x="923925" y="2286000"/>
                </a:lnTo>
                <a:lnTo>
                  <a:pt x="1076325" y="2247900"/>
                </a:lnTo>
                <a:lnTo>
                  <a:pt x="1247775" y="2295525"/>
                </a:lnTo>
                <a:lnTo>
                  <a:pt x="1352550" y="2457450"/>
                </a:lnTo>
                <a:lnTo>
                  <a:pt x="1438275" y="2581275"/>
                </a:lnTo>
                <a:lnTo>
                  <a:pt x="1600200" y="2647950"/>
                </a:lnTo>
                <a:lnTo>
                  <a:pt x="3924300" y="2647950"/>
                </a:lnTo>
                <a:lnTo>
                  <a:pt x="4105275" y="2600325"/>
                </a:lnTo>
                <a:lnTo>
                  <a:pt x="4210050" y="2505075"/>
                </a:lnTo>
                <a:lnTo>
                  <a:pt x="4257675" y="2314575"/>
                </a:lnTo>
                <a:lnTo>
                  <a:pt x="4248150" y="1552575"/>
                </a:lnTo>
                <a:lnTo>
                  <a:pt x="4276725" y="1314450"/>
                </a:lnTo>
                <a:lnTo>
                  <a:pt x="4333875" y="1143000"/>
                </a:lnTo>
                <a:lnTo>
                  <a:pt x="4438650" y="990600"/>
                </a:lnTo>
                <a:lnTo>
                  <a:pt x="4467225" y="714375"/>
                </a:lnTo>
                <a:lnTo>
                  <a:pt x="4467225" y="257175"/>
                </a:lnTo>
                <a:lnTo>
                  <a:pt x="4486275" y="85725"/>
                </a:lnTo>
                <a:lnTo>
                  <a:pt x="4581525" y="19050"/>
                </a:lnTo>
                <a:lnTo>
                  <a:pt x="4810125" y="0"/>
                </a:ln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695950" y="1866900"/>
            <a:ext cx="171450" cy="4095750"/>
          </a:xfrm>
          <a:custGeom>
            <a:avLst/>
            <a:gdLst>
              <a:gd name="connsiteX0" fmla="*/ 66675 w 171450"/>
              <a:gd name="connsiteY0" fmla="*/ 0 h 4095750"/>
              <a:gd name="connsiteX1" fmla="*/ 57150 w 171450"/>
              <a:gd name="connsiteY1" fmla="*/ 971550 h 4095750"/>
              <a:gd name="connsiteX2" fmla="*/ 142875 w 171450"/>
              <a:gd name="connsiteY2" fmla="*/ 1047750 h 4095750"/>
              <a:gd name="connsiteX3" fmla="*/ 171450 w 171450"/>
              <a:gd name="connsiteY3" fmla="*/ 1209675 h 4095750"/>
              <a:gd name="connsiteX4" fmla="*/ 123825 w 171450"/>
              <a:gd name="connsiteY4" fmla="*/ 1409700 h 4095750"/>
              <a:gd name="connsiteX5" fmla="*/ 38100 w 171450"/>
              <a:gd name="connsiteY5" fmla="*/ 1571625 h 4095750"/>
              <a:gd name="connsiteX6" fmla="*/ 28575 w 171450"/>
              <a:gd name="connsiteY6" fmla="*/ 2047875 h 4095750"/>
              <a:gd name="connsiteX7" fmla="*/ 28575 w 171450"/>
              <a:gd name="connsiteY7" fmla="*/ 2638425 h 4095750"/>
              <a:gd name="connsiteX8" fmla="*/ 28575 w 171450"/>
              <a:gd name="connsiteY8" fmla="*/ 2952750 h 4095750"/>
              <a:gd name="connsiteX9" fmla="*/ 104775 w 171450"/>
              <a:gd name="connsiteY9" fmla="*/ 3067050 h 4095750"/>
              <a:gd name="connsiteX10" fmla="*/ 133350 w 171450"/>
              <a:gd name="connsiteY10" fmla="*/ 3333750 h 4095750"/>
              <a:gd name="connsiteX11" fmla="*/ 95250 w 171450"/>
              <a:gd name="connsiteY11" fmla="*/ 3457575 h 4095750"/>
              <a:gd name="connsiteX12" fmla="*/ 28575 w 171450"/>
              <a:gd name="connsiteY12" fmla="*/ 3609975 h 4095750"/>
              <a:gd name="connsiteX13" fmla="*/ 0 w 171450"/>
              <a:gd name="connsiteY13" fmla="*/ 3771900 h 4095750"/>
              <a:gd name="connsiteX14" fmla="*/ 9525 w 171450"/>
              <a:gd name="connsiteY14" fmla="*/ 4095750 h 409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1450" h="4095750">
                <a:moveTo>
                  <a:pt x="66675" y="0"/>
                </a:moveTo>
                <a:lnTo>
                  <a:pt x="57150" y="971550"/>
                </a:lnTo>
                <a:lnTo>
                  <a:pt x="142875" y="1047750"/>
                </a:lnTo>
                <a:lnTo>
                  <a:pt x="171450" y="1209675"/>
                </a:lnTo>
                <a:lnTo>
                  <a:pt x="123825" y="1409700"/>
                </a:lnTo>
                <a:lnTo>
                  <a:pt x="38100" y="1571625"/>
                </a:lnTo>
                <a:lnTo>
                  <a:pt x="28575" y="2047875"/>
                </a:lnTo>
                <a:lnTo>
                  <a:pt x="28575" y="2638425"/>
                </a:lnTo>
                <a:lnTo>
                  <a:pt x="28575" y="2952750"/>
                </a:lnTo>
                <a:lnTo>
                  <a:pt x="104775" y="3067050"/>
                </a:lnTo>
                <a:lnTo>
                  <a:pt x="133350" y="3333750"/>
                </a:lnTo>
                <a:lnTo>
                  <a:pt x="95250" y="3457575"/>
                </a:lnTo>
                <a:lnTo>
                  <a:pt x="28575" y="3609975"/>
                </a:lnTo>
                <a:lnTo>
                  <a:pt x="0" y="3771900"/>
                </a:lnTo>
                <a:lnTo>
                  <a:pt x="9525" y="4095750"/>
                </a:lnTo>
              </a:path>
            </a:pathLst>
          </a:custGeom>
          <a:noFill/>
          <a:ln w="25400" cap="flat" cmpd="sng" algn="ctr">
            <a:solidFill>
              <a:schemeClr val="tx1"/>
            </a:solidFill>
            <a:prstDash val="sysDash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57600" y="1981200"/>
            <a:ext cx="441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4800" y="1676400"/>
            <a:ext cx="3352800" cy="50292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Heart of the community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New park and open space on River Greenway connects Downtown to Oak Park, Roosevelt Park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Encourage new Residential development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Greenway connections</a:t>
            </a:r>
          </a:p>
          <a:p>
            <a:pPr marL="238125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Downtown parks/squares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Needs additional studies of parking, land use, streetscape, infrastructure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Potential: +500-1,000 units, +1,000-2,000 pop.</a:t>
            </a:r>
            <a:endParaRPr lang="en-US" kern="0" dirty="0" smtClean="0">
              <a:solidFill>
                <a:schemeClr val="bg1"/>
              </a:solidFill>
            </a:endParaRP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endParaRPr lang="en-US" kern="0" dirty="0" smtClean="0">
              <a:solidFill>
                <a:srgbClr val="F8F8F8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31863" y="-19050"/>
            <a:ext cx="4402137" cy="1412875"/>
          </a:xfrm>
        </p:spPr>
        <p:txBody>
          <a:bodyPr/>
          <a:lstStyle/>
          <a:p>
            <a:r>
              <a:rPr lang="en-US" sz="2800" dirty="0" smtClean="0"/>
              <a:t>Downtown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 bwMode="auto">
          <a:xfrm rot="20927055">
            <a:off x="4169182" y="2570349"/>
            <a:ext cx="2482035" cy="802901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629400" y="3505200"/>
            <a:ext cx="762000" cy="11430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562600" y="4267200"/>
            <a:ext cx="533400" cy="457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0" y="4800600"/>
            <a:ext cx="533400" cy="457200"/>
          </a:xfrm>
          <a:prstGeom prst="ellipse">
            <a:avLst/>
          </a:prstGeom>
          <a:solidFill>
            <a:srgbClr val="008000">
              <a:alpha val="4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17610846">
            <a:off x="5839773" y="3363456"/>
            <a:ext cx="607519" cy="1002745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 rot="16200000">
            <a:off x="6362700" y="4991100"/>
            <a:ext cx="457199" cy="9906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572000" y="5181600"/>
            <a:ext cx="304800" cy="609600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4114800" y="6172200"/>
            <a:ext cx="533400" cy="45720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3657600" y="1981200"/>
            <a:ext cx="4429125" cy="2162175"/>
          </a:xfrm>
          <a:custGeom>
            <a:avLst/>
            <a:gdLst>
              <a:gd name="connsiteX0" fmla="*/ 9525 w 4429125"/>
              <a:gd name="connsiteY0" fmla="*/ 0 h 2162175"/>
              <a:gd name="connsiteX1" fmla="*/ 266700 w 4429125"/>
              <a:gd name="connsiteY1" fmla="*/ 19050 h 2162175"/>
              <a:gd name="connsiteX2" fmla="*/ 352425 w 4429125"/>
              <a:gd name="connsiteY2" fmla="*/ 495300 h 2162175"/>
              <a:gd name="connsiteX3" fmla="*/ 495300 w 4429125"/>
              <a:gd name="connsiteY3" fmla="*/ 619125 h 2162175"/>
              <a:gd name="connsiteX4" fmla="*/ 1019175 w 4429125"/>
              <a:gd name="connsiteY4" fmla="*/ 476250 h 2162175"/>
              <a:gd name="connsiteX5" fmla="*/ 1847850 w 4429125"/>
              <a:gd name="connsiteY5" fmla="*/ 409575 h 2162175"/>
              <a:gd name="connsiteX6" fmla="*/ 2514600 w 4429125"/>
              <a:gd name="connsiteY6" fmla="*/ 390525 h 2162175"/>
              <a:gd name="connsiteX7" fmla="*/ 2790825 w 4429125"/>
              <a:gd name="connsiteY7" fmla="*/ 295275 h 2162175"/>
              <a:gd name="connsiteX8" fmla="*/ 2857500 w 4429125"/>
              <a:gd name="connsiteY8" fmla="*/ 133350 h 2162175"/>
              <a:gd name="connsiteX9" fmla="*/ 3343275 w 4429125"/>
              <a:gd name="connsiteY9" fmla="*/ 123825 h 2162175"/>
              <a:gd name="connsiteX10" fmla="*/ 4429125 w 4429125"/>
              <a:gd name="connsiteY10" fmla="*/ 123825 h 2162175"/>
              <a:gd name="connsiteX11" fmla="*/ 4419600 w 4429125"/>
              <a:gd name="connsiteY11" fmla="*/ 2085975 h 2162175"/>
              <a:gd name="connsiteX12" fmla="*/ 4295775 w 4429125"/>
              <a:gd name="connsiteY12" fmla="*/ 2152650 h 2162175"/>
              <a:gd name="connsiteX13" fmla="*/ 3962400 w 4429125"/>
              <a:gd name="connsiteY13" fmla="*/ 2124075 h 2162175"/>
              <a:gd name="connsiteX14" fmla="*/ 3676650 w 4429125"/>
              <a:gd name="connsiteY14" fmla="*/ 1990725 h 2162175"/>
              <a:gd name="connsiteX15" fmla="*/ 3667125 w 4429125"/>
              <a:gd name="connsiteY15" fmla="*/ 1647825 h 2162175"/>
              <a:gd name="connsiteX16" fmla="*/ 3695700 w 4429125"/>
              <a:gd name="connsiteY16" fmla="*/ 1400175 h 2162175"/>
              <a:gd name="connsiteX17" fmla="*/ 3686175 w 4429125"/>
              <a:gd name="connsiteY17" fmla="*/ 1304925 h 2162175"/>
              <a:gd name="connsiteX18" fmla="*/ 3409950 w 4429125"/>
              <a:gd name="connsiteY18" fmla="*/ 1190625 h 2162175"/>
              <a:gd name="connsiteX19" fmla="*/ 3143250 w 4429125"/>
              <a:gd name="connsiteY19" fmla="*/ 1219200 h 2162175"/>
              <a:gd name="connsiteX20" fmla="*/ 2705100 w 4429125"/>
              <a:gd name="connsiteY20" fmla="*/ 1266825 h 2162175"/>
              <a:gd name="connsiteX21" fmla="*/ 2085975 w 4429125"/>
              <a:gd name="connsiteY21" fmla="*/ 1562100 h 2162175"/>
              <a:gd name="connsiteX22" fmla="*/ 1762125 w 4429125"/>
              <a:gd name="connsiteY22" fmla="*/ 1495425 h 2162175"/>
              <a:gd name="connsiteX23" fmla="*/ 1362075 w 4429125"/>
              <a:gd name="connsiteY23" fmla="*/ 1685925 h 2162175"/>
              <a:gd name="connsiteX24" fmla="*/ 876300 w 4429125"/>
              <a:gd name="connsiteY24" fmla="*/ 1933575 h 2162175"/>
              <a:gd name="connsiteX25" fmla="*/ 495300 w 4429125"/>
              <a:gd name="connsiteY25" fmla="*/ 2114550 h 2162175"/>
              <a:gd name="connsiteX26" fmla="*/ 247650 w 4429125"/>
              <a:gd name="connsiteY26" fmla="*/ 2162175 h 2162175"/>
              <a:gd name="connsiteX27" fmla="*/ 171450 w 4429125"/>
              <a:gd name="connsiteY27" fmla="*/ 1714500 h 2162175"/>
              <a:gd name="connsiteX28" fmla="*/ 0 w 4429125"/>
              <a:gd name="connsiteY28" fmla="*/ 1714500 h 2162175"/>
              <a:gd name="connsiteX29" fmla="*/ 9525 w 4429125"/>
              <a:gd name="connsiteY29" fmla="*/ 0 h 2162175"/>
              <a:gd name="connsiteX0" fmla="*/ 9525 w 4429125"/>
              <a:gd name="connsiteY0" fmla="*/ 0 h 2162175"/>
              <a:gd name="connsiteX1" fmla="*/ 266700 w 4429125"/>
              <a:gd name="connsiteY1" fmla="*/ 19050 h 2162175"/>
              <a:gd name="connsiteX2" fmla="*/ 352425 w 4429125"/>
              <a:gd name="connsiteY2" fmla="*/ 495300 h 2162175"/>
              <a:gd name="connsiteX3" fmla="*/ 495300 w 4429125"/>
              <a:gd name="connsiteY3" fmla="*/ 619125 h 2162175"/>
              <a:gd name="connsiteX4" fmla="*/ 1019175 w 4429125"/>
              <a:gd name="connsiteY4" fmla="*/ 476250 h 2162175"/>
              <a:gd name="connsiteX5" fmla="*/ 1847850 w 4429125"/>
              <a:gd name="connsiteY5" fmla="*/ 409575 h 2162175"/>
              <a:gd name="connsiteX6" fmla="*/ 2514600 w 4429125"/>
              <a:gd name="connsiteY6" fmla="*/ 390525 h 2162175"/>
              <a:gd name="connsiteX7" fmla="*/ 2790825 w 4429125"/>
              <a:gd name="connsiteY7" fmla="*/ 295275 h 2162175"/>
              <a:gd name="connsiteX8" fmla="*/ 2857500 w 4429125"/>
              <a:gd name="connsiteY8" fmla="*/ 133350 h 2162175"/>
              <a:gd name="connsiteX9" fmla="*/ 3343275 w 4429125"/>
              <a:gd name="connsiteY9" fmla="*/ 123825 h 2162175"/>
              <a:gd name="connsiteX10" fmla="*/ 4429125 w 4429125"/>
              <a:gd name="connsiteY10" fmla="*/ 123825 h 2162175"/>
              <a:gd name="connsiteX11" fmla="*/ 4419600 w 4429125"/>
              <a:gd name="connsiteY11" fmla="*/ 2085975 h 2162175"/>
              <a:gd name="connsiteX12" fmla="*/ 4295775 w 4429125"/>
              <a:gd name="connsiteY12" fmla="*/ 2152650 h 2162175"/>
              <a:gd name="connsiteX13" fmla="*/ 3962400 w 4429125"/>
              <a:gd name="connsiteY13" fmla="*/ 2124075 h 2162175"/>
              <a:gd name="connsiteX14" fmla="*/ 3676650 w 4429125"/>
              <a:gd name="connsiteY14" fmla="*/ 1990725 h 2162175"/>
              <a:gd name="connsiteX15" fmla="*/ 3667125 w 4429125"/>
              <a:gd name="connsiteY15" fmla="*/ 1647825 h 2162175"/>
              <a:gd name="connsiteX16" fmla="*/ 3695700 w 4429125"/>
              <a:gd name="connsiteY16" fmla="*/ 1400175 h 2162175"/>
              <a:gd name="connsiteX17" fmla="*/ 3686175 w 4429125"/>
              <a:gd name="connsiteY17" fmla="*/ 1304925 h 2162175"/>
              <a:gd name="connsiteX18" fmla="*/ 3409950 w 4429125"/>
              <a:gd name="connsiteY18" fmla="*/ 1190625 h 2162175"/>
              <a:gd name="connsiteX19" fmla="*/ 3143250 w 4429125"/>
              <a:gd name="connsiteY19" fmla="*/ 1219200 h 2162175"/>
              <a:gd name="connsiteX20" fmla="*/ 2676525 w 4429125"/>
              <a:gd name="connsiteY20" fmla="*/ 1533525 h 2162175"/>
              <a:gd name="connsiteX21" fmla="*/ 2085975 w 4429125"/>
              <a:gd name="connsiteY21" fmla="*/ 1562100 h 2162175"/>
              <a:gd name="connsiteX22" fmla="*/ 1762125 w 4429125"/>
              <a:gd name="connsiteY22" fmla="*/ 1495425 h 2162175"/>
              <a:gd name="connsiteX23" fmla="*/ 1362075 w 4429125"/>
              <a:gd name="connsiteY23" fmla="*/ 1685925 h 2162175"/>
              <a:gd name="connsiteX24" fmla="*/ 876300 w 4429125"/>
              <a:gd name="connsiteY24" fmla="*/ 1933575 h 2162175"/>
              <a:gd name="connsiteX25" fmla="*/ 495300 w 4429125"/>
              <a:gd name="connsiteY25" fmla="*/ 2114550 h 2162175"/>
              <a:gd name="connsiteX26" fmla="*/ 247650 w 4429125"/>
              <a:gd name="connsiteY26" fmla="*/ 2162175 h 2162175"/>
              <a:gd name="connsiteX27" fmla="*/ 171450 w 4429125"/>
              <a:gd name="connsiteY27" fmla="*/ 1714500 h 2162175"/>
              <a:gd name="connsiteX28" fmla="*/ 0 w 4429125"/>
              <a:gd name="connsiteY28" fmla="*/ 1714500 h 2162175"/>
              <a:gd name="connsiteX29" fmla="*/ 9525 w 4429125"/>
              <a:gd name="connsiteY29" fmla="*/ 0 h 2162175"/>
              <a:gd name="connsiteX0" fmla="*/ 9525 w 4429125"/>
              <a:gd name="connsiteY0" fmla="*/ 0 h 2162175"/>
              <a:gd name="connsiteX1" fmla="*/ 266700 w 4429125"/>
              <a:gd name="connsiteY1" fmla="*/ 19050 h 2162175"/>
              <a:gd name="connsiteX2" fmla="*/ 352425 w 4429125"/>
              <a:gd name="connsiteY2" fmla="*/ 495300 h 2162175"/>
              <a:gd name="connsiteX3" fmla="*/ 495300 w 4429125"/>
              <a:gd name="connsiteY3" fmla="*/ 619125 h 2162175"/>
              <a:gd name="connsiteX4" fmla="*/ 1019175 w 4429125"/>
              <a:gd name="connsiteY4" fmla="*/ 476250 h 2162175"/>
              <a:gd name="connsiteX5" fmla="*/ 1847850 w 4429125"/>
              <a:gd name="connsiteY5" fmla="*/ 409575 h 2162175"/>
              <a:gd name="connsiteX6" fmla="*/ 2514600 w 4429125"/>
              <a:gd name="connsiteY6" fmla="*/ 390525 h 2162175"/>
              <a:gd name="connsiteX7" fmla="*/ 2790825 w 4429125"/>
              <a:gd name="connsiteY7" fmla="*/ 295275 h 2162175"/>
              <a:gd name="connsiteX8" fmla="*/ 2857500 w 4429125"/>
              <a:gd name="connsiteY8" fmla="*/ 133350 h 2162175"/>
              <a:gd name="connsiteX9" fmla="*/ 3343275 w 4429125"/>
              <a:gd name="connsiteY9" fmla="*/ 123825 h 2162175"/>
              <a:gd name="connsiteX10" fmla="*/ 4429125 w 4429125"/>
              <a:gd name="connsiteY10" fmla="*/ 123825 h 2162175"/>
              <a:gd name="connsiteX11" fmla="*/ 4419600 w 4429125"/>
              <a:gd name="connsiteY11" fmla="*/ 2085975 h 2162175"/>
              <a:gd name="connsiteX12" fmla="*/ 4295775 w 4429125"/>
              <a:gd name="connsiteY12" fmla="*/ 2152650 h 2162175"/>
              <a:gd name="connsiteX13" fmla="*/ 3962400 w 4429125"/>
              <a:gd name="connsiteY13" fmla="*/ 2124075 h 2162175"/>
              <a:gd name="connsiteX14" fmla="*/ 3676650 w 4429125"/>
              <a:gd name="connsiteY14" fmla="*/ 1990725 h 2162175"/>
              <a:gd name="connsiteX15" fmla="*/ 3667125 w 4429125"/>
              <a:gd name="connsiteY15" fmla="*/ 1647825 h 2162175"/>
              <a:gd name="connsiteX16" fmla="*/ 3695700 w 4429125"/>
              <a:gd name="connsiteY16" fmla="*/ 1400175 h 2162175"/>
              <a:gd name="connsiteX17" fmla="*/ 3686175 w 4429125"/>
              <a:gd name="connsiteY17" fmla="*/ 1304925 h 2162175"/>
              <a:gd name="connsiteX18" fmla="*/ 3409950 w 4429125"/>
              <a:gd name="connsiteY18" fmla="*/ 1190625 h 2162175"/>
              <a:gd name="connsiteX19" fmla="*/ 3209925 w 4429125"/>
              <a:gd name="connsiteY19" fmla="*/ 1457325 h 2162175"/>
              <a:gd name="connsiteX20" fmla="*/ 2676525 w 4429125"/>
              <a:gd name="connsiteY20" fmla="*/ 1533525 h 2162175"/>
              <a:gd name="connsiteX21" fmla="*/ 2085975 w 4429125"/>
              <a:gd name="connsiteY21" fmla="*/ 1562100 h 2162175"/>
              <a:gd name="connsiteX22" fmla="*/ 1762125 w 4429125"/>
              <a:gd name="connsiteY22" fmla="*/ 1495425 h 2162175"/>
              <a:gd name="connsiteX23" fmla="*/ 1362075 w 4429125"/>
              <a:gd name="connsiteY23" fmla="*/ 1685925 h 2162175"/>
              <a:gd name="connsiteX24" fmla="*/ 876300 w 4429125"/>
              <a:gd name="connsiteY24" fmla="*/ 1933575 h 2162175"/>
              <a:gd name="connsiteX25" fmla="*/ 495300 w 4429125"/>
              <a:gd name="connsiteY25" fmla="*/ 2114550 h 2162175"/>
              <a:gd name="connsiteX26" fmla="*/ 247650 w 4429125"/>
              <a:gd name="connsiteY26" fmla="*/ 2162175 h 2162175"/>
              <a:gd name="connsiteX27" fmla="*/ 171450 w 4429125"/>
              <a:gd name="connsiteY27" fmla="*/ 1714500 h 2162175"/>
              <a:gd name="connsiteX28" fmla="*/ 0 w 4429125"/>
              <a:gd name="connsiteY28" fmla="*/ 1714500 h 2162175"/>
              <a:gd name="connsiteX29" fmla="*/ 9525 w 4429125"/>
              <a:gd name="connsiteY29" fmla="*/ 0 h 2162175"/>
              <a:gd name="connsiteX0" fmla="*/ 9525 w 4429125"/>
              <a:gd name="connsiteY0" fmla="*/ 0 h 2162175"/>
              <a:gd name="connsiteX1" fmla="*/ 266700 w 4429125"/>
              <a:gd name="connsiteY1" fmla="*/ 19050 h 2162175"/>
              <a:gd name="connsiteX2" fmla="*/ 352425 w 4429125"/>
              <a:gd name="connsiteY2" fmla="*/ 495300 h 2162175"/>
              <a:gd name="connsiteX3" fmla="*/ 495300 w 4429125"/>
              <a:gd name="connsiteY3" fmla="*/ 619125 h 2162175"/>
              <a:gd name="connsiteX4" fmla="*/ 1019175 w 4429125"/>
              <a:gd name="connsiteY4" fmla="*/ 476250 h 2162175"/>
              <a:gd name="connsiteX5" fmla="*/ 1847850 w 4429125"/>
              <a:gd name="connsiteY5" fmla="*/ 409575 h 2162175"/>
              <a:gd name="connsiteX6" fmla="*/ 2514600 w 4429125"/>
              <a:gd name="connsiteY6" fmla="*/ 390525 h 2162175"/>
              <a:gd name="connsiteX7" fmla="*/ 2790825 w 4429125"/>
              <a:gd name="connsiteY7" fmla="*/ 295275 h 2162175"/>
              <a:gd name="connsiteX8" fmla="*/ 2857500 w 4429125"/>
              <a:gd name="connsiteY8" fmla="*/ 133350 h 2162175"/>
              <a:gd name="connsiteX9" fmla="*/ 3343275 w 4429125"/>
              <a:gd name="connsiteY9" fmla="*/ 123825 h 2162175"/>
              <a:gd name="connsiteX10" fmla="*/ 4429125 w 4429125"/>
              <a:gd name="connsiteY10" fmla="*/ 123825 h 2162175"/>
              <a:gd name="connsiteX11" fmla="*/ 4419600 w 4429125"/>
              <a:gd name="connsiteY11" fmla="*/ 2085975 h 2162175"/>
              <a:gd name="connsiteX12" fmla="*/ 4295775 w 4429125"/>
              <a:gd name="connsiteY12" fmla="*/ 2152650 h 2162175"/>
              <a:gd name="connsiteX13" fmla="*/ 3962400 w 4429125"/>
              <a:gd name="connsiteY13" fmla="*/ 2124075 h 2162175"/>
              <a:gd name="connsiteX14" fmla="*/ 3676650 w 4429125"/>
              <a:gd name="connsiteY14" fmla="*/ 1990725 h 2162175"/>
              <a:gd name="connsiteX15" fmla="*/ 3667125 w 4429125"/>
              <a:gd name="connsiteY15" fmla="*/ 1647825 h 2162175"/>
              <a:gd name="connsiteX16" fmla="*/ 3695700 w 4429125"/>
              <a:gd name="connsiteY16" fmla="*/ 1400175 h 2162175"/>
              <a:gd name="connsiteX17" fmla="*/ 3686175 w 4429125"/>
              <a:gd name="connsiteY17" fmla="*/ 1304925 h 2162175"/>
              <a:gd name="connsiteX18" fmla="*/ 3362325 w 4429125"/>
              <a:gd name="connsiteY18" fmla="*/ 1457325 h 2162175"/>
              <a:gd name="connsiteX19" fmla="*/ 3209925 w 4429125"/>
              <a:gd name="connsiteY19" fmla="*/ 1457325 h 2162175"/>
              <a:gd name="connsiteX20" fmla="*/ 2676525 w 4429125"/>
              <a:gd name="connsiteY20" fmla="*/ 1533525 h 2162175"/>
              <a:gd name="connsiteX21" fmla="*/ 2085975 w 4429125"/>
              <a:gd name="connsiteY21" fmla="*/ 1562100 h 2162175"/>
              <a:gd name="connsiteX22" fmla="*/ 1762125 w 4429125"/>
              <a:gd name="connsiteY22" fmla="*/ 1495425 h 2162175"/>
              <a:gd name="connsiteX23" fmla="*/ 1362075 w 4429125"/>
              <a:gd name="connsiteY23" fmla="*/ 1685925 h 2162175"/>
              <a:gd name="connsiteX24" fmla="*/ 876300 w 4429125"/>
              <a:gd name="connsiteY24" fmla="*/ 1933575 h 2162175"/>
              <a:gd name="connsiteX25" fmla="*/ 495300 w 4429125"/>
              <a:gd name="connsiteY25" fmla="*/ 2114550 h 2162175"/>
              <a:gd name="connsiteX26" fmla="*/ 247650 w 4429125"/>
              <a:gd name="connsiteY26" fmla="*/ 2162175 h 2162175"/>
              <a:gd name="connsiteX27" fmla="*/ 171450 w 4429125"/>
              <a:gd name="connsiteY27" fmla="*/ 1714500 h 2162175"/>
              <a:gd name="connsiteX28" fmla="*/ 0 w 4429125"/>
              <a:gd name="connsiteY28" fmla="*/ 1714500 h 2162175"/>
              <a:gd name="connsiteX29" fmla="*/ 9525 w 4429125"/>
              <a:gd name="connsiteY29" fmla="*/ 0 h 2162175"/>
              <a:gd name="connsiteX0" fmla="*/ 9525 w 4429125"/>
              <a:gd name="connsiteY0" fmla="*/ 0 h 2162175"/>
              <a:gd name="connsiteX1" fmla="*/ 266700 w 4429125"/>
              <a:gd name="connsiteY1" fmla="*/ 19050 h 2162175"/>
              <a:gd name="connsiteX2" fmla="*/ 352425 w 4429125"/>
              <a:gd name="connsiteY2" fmla="*/ 495300 h 2162175"/>
              <a:gd name="connsiteX3" fmla="*/ 495300 w 4429125"/>
              <a:gd name="connsiteY3" fmla="*/ 619125 h 2162175"/>
              <a:gd name="connsiteX4" fmla="*/ 1019175 w 4429125"/>
              <a:gd name="connsiteY4" fmla="*/ 476250 h 2162175"/>
              <a:gd name="connsiteX5" fmla="*/ 1847850 w 4429125"/>
              <a:gd name="connsiteY5" fmla="*/ 409575 h 2162175"/>
              <a:gd name="connsiteX6" fmla="*/ 2514600 w 4429125"/>
              <a:gd name="connsiteY6" fmla="*/ 390525 h 2162175"/>
              <a:gd name="connsiteX7" fmla="*/ 2790825 w 4429125"/>
              <a:gd name="connsiteY7" fmla="*/ 295275 h 2162175"/>
              <a:gd name="connsiteX8" fmla="*/ 2857500 w 4429125"/>
              <a:gd name="connsiteY8" fmla="*/ 133350 h 2162175"/>
              <a:gd name="connsiteX9" fmla="*/ 3343275 w 4429125"/>
              <a:gd name="connsiteY9" fmla="*/ 123825 h 2162175"/>
              <a:gd name="connsiteX10" fmla="*/ 4429125 w 4429125"/>
              <a:gd name="connsiteY10" fmla="*/ 123825 h 2162175"/>
              <a:gd name="connsiteX11" fmla="*/ 4419600 w 4429125"/>
              <a:gd name="connsiteY11" fmla="*/ 2085975 h 2162175"/>
              <a:gd name="connsiteX12" fmla="*/ 4295775 w 4429125"/>
              <a:gd name="connsiteY12" fmla="*/ 2152650 h 2162175"/>
              <a:gd name="connsiteX13" fmla="*/ 3962400 w 4429125"/>
              <a:gd name="connsiteY13" fmla="*/ 2124075 h 2162175"/>
              <a:gd name="connsiteX14" fmla="*/ 3676650 w 4429125"/>
              <a:gd name="connsiteY14" fmla="*/ 1990725 h 2162175"/>
              <a:gd name="connsiteX15" fmla="*/ 3667125 w 4429125"/>
              <a:gd name="connsiteY15" fmla="*/ 1647825 h 2162175"/>
              <a:gd name="connsiteX16" fmla="*/ 3695700 w 4429125"/>
              <a:gd name="connsiteY16" fmla="*/ 1400175 h 2162175"/>
              <a:gd name="connsiteX17" fmla="*/ 3362325 w 4429125"/>
              <a:gd name="connsiteY17" fmla="*/ 1457325 h 2162175"/>
              <a:gd name="connsiteX18" fmla="*/ 3209925 w 4429125"/>
              <a:gd name="connsiteY18" fmla="*/ 1457325 h 2162175"/>
              <a:gd name="connsiteX19" fmla="*/ 2676525 w 4429125"/>
              <a:gd name="connsiteY19" fmla="*/ 1533525 h 2162175"/>
              <a:gd name="connsiteX20" fmla="*/ 2085975 w 4429125"/>
              <a:gd name="connsiteY20" fmla="*/ 1562100 h 2162175"/>
              <a:gd name="connsiteX21" fmla="*/ 1762125 w 4429125"/>
              <a:gd name="connsiteY21" fmla="*/ 1495425 h 2162175"/>
              <a:gd name="connsiteX22" fmla="*/ 1362075 w 4429125"/>
              <a:gd name="connsiteY22" fmla="*/ 1685925 h 2162175"/>
              <a:gd name="connsiteX23" fmla="*/ 876300 w 4429125"/>
              <a:gd name="connsiteY23" fmla="*/ 1933575 h 2162175"/>
              <a:gd name="connsiteX24" fmla="*/ 495300 w 4429125"/>
              <a:gd name="connsiteY24" fmla="*/ 2114550 h 2162175"/>
              <a:gd name="connsiteX25" fmla="*/ 247650 w 4429125"/>
              <a:gd name="connsiteY25" fmla="*/ 2162175 h 2162175"/>
              <a:gd name="connsiteX26" fmla="*/ 171450 w 4429125"/>
              <a:gd name="connsiteY26" fmla="*/ 1714500 h 2162175"/>
              <a:gd name="connsiteX27" fmla="*/ 0 w 4429125"/>
              <a:gd name="connsiteY27" fmla="*/ 1714500 h 2162175"/>
              <a:gd name="connsiteX28" fmla="*/ 9525 w 4429125"/>
              <a:gd name="connsiteY28" fmla="*/ 0 h 2162175"/>
              <a:gd name="connsiteX0" fmla="*/ 9525 w 4429125"/>
              <a:gd name="connsiteY0" fmla="*/ 0 h 2162175"/>
              <a:gd name="connsiteX1" fmla="*/ 266700 w 4429125"/>
              <a:gd name="connsiteY1" fmla="*/ 19050 h 2162175"/>
              <a:gd name="connsiteX2" fmla="*/ 352425 w 4429125"/>
              <a:gd name="connsiteY2" fmla="*/ 495300 h 2162175"/>
              <a:gd name="connsiteX3" fmla="*/ 495300 w 4429125"/>
              <a:gd name="connsiteY3" fmla="*/ 619125 h 2162175"/>
              <a:gd name="connsiteX4" fmla="*/ 1019175 w 4429125"/>
              <a:gd name="connsiteY4" fmla="*/ 476250 h 2162175"/>
              <a:gd name="connsiteX5" fmla="*/ 1847850 w 4429125"/>
              <a:gd name="connsiteY5" fmla="*/ 409575 h 2162175"/>
              <a:gd name="connsiteX6" fmla="*/ 2514600 w 4429125"/>
              <a:gd name="connsiteY6" fmla="*/ 390525 h 2162175"/>
              <a:gd name="connsiteX7" fmla="*/ 2790825 w 4429125"/>
              <a:gd name="connsiteY7" fmla="*/ 295275 h 2162175"/>
              <a:gd name="connsiteX8" fmla="*/ 2857500 w 4429125"/>
              <a:gd name="connsiteY8" fmla="*/ 133350 h 2162175"/>
              <a:gd name="connsiteX9" fmla="*/ 3343275 w 4429125"/>
              <a:gd name="connsiteY9" fmla="*/ 123825 h 2162175"/>
              <a:gd name="connsiteX10" fmla="*/ 4429125 w 4429125"/>
              <a:gd name="connsiteY10" fmla="*/ 123825 h 2162175"/>
              <a:gd name="connsiteX11" fmla="*/ 4419600 w 4429125"/>
              <a:gd name="connsiteY11" fmla="*/ 2085975 h 2162175"/>
              <a:gd name="connsiteX12" fmla="*/ 4295775 w 4429125"/>
              <a:gd name="connsiteY12" fmla="*/ 2152650 h 2162175"/>
              <a:gd name="connsiteX13" fmla="*/ 3962400 w 4429125"/>
              <a:gd name="connsiteY13" fmla="*/ 2124075 h 2162175"/>
              <a:gd name="connsiteX14" fmla="*/ 3676650 w 4429125"/>
              <a:gd name="connsiteY14" fmla="*/ 1990725 h 2162175"/>
              <a:gd name="connsiteX15" fmla="*/ 3667125 w 4429125"/>
              <a:gd name="connsiteY15" fmla="*/ 1647825 h 2162175"/>
              <a:gd name="connsiteX16" fmla="*/ 3362325 w 4429125"/>
              <a:gd name="connsiteY16" fmla="*/ 1457325 h 2162175"/>
              <a:gd name="connsiteX17" fmla="*/ 3209925 w 4429125"/>
              <a:gd name="connsiteY17" fmla="*/ 1457325 h 2162175"/>
              <a:gd name="connsiteX18" fmla="*/ 2676525 w 4429125"/>
              <a:gd name="connsiteY18" fmla="*/ 1533525 h 2162175"/>
              <a:gd name="connsiteX19" fmla="*/ 2085975 w 4429125"/>
              <a:gd name="connsiteY19" fmla="*/ 1562100 h 2162175"/>
              <a:gd name="connsiteX20" fmla="*/ 1762125 w 4429125"/>
              <a:gd name="connsiteY20" fmla="*/ 1495425 h 2162175"/>
              <a:gd name="connsiteX21" fmla="*/ 1362075 w 4429125"/>
              <a:gd name="connsiteY21" fmla="*/ 1685925 h 2162175"/>
              <a:gd name="connsiteX22" fmla="*/ 876300 w 4429125"/>
              <a:gd name="connsiteY22" fmla="*/ 1933575 h 2162175"/>
              <a:gd name="connsiteX23" fmla="*/ 495300 w 4429125"/>
              <a:gd name="connsiteY23" fmla="*/ 2114550 h 2162175"/>
              <a:gd name="connsiteX24" fmla="*/ 247650 w 4429125"/>
              <a:gd name="connsiteY24" fmla="*/ 2162175 h 2162175"/>
              <a:gd name="connsiteX25" fmla="*/ 171450 w 4429125"/>
              <a:gd name="connsiteY25" fmla="*/ 1714500 h 2162175"/>
              <a:gd name="connsiteX26" fmla="*/ 0 w 4429125"/>
              <a:gd name="connsiteY26" fmla="*/ 1714500 h 2162175"/>
              <a:gd name="connsiteX27" fmla="*/ 9525 w 4429125"/>
              <a:gd name="connsiteY27" fmla="*/ 0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29125" h="2162175">
                <a:moveTo>
                  <a:pt x="9525" y="0"/>
                </a:moveTo>
                <a:lnTo>
                  <a:pt x="266700" y="19050"/>
                </a:lnTo>
                <a:lnTo>
                  <a:pt x="352425" y="495300"/>
                </a:lnTo>
                <a:lnTo>
                  <a:pt x="495300" y="619125"/>
                </a:lnTo>
                <a:lnTo>
                  <a:pt x="1019175" y="476250"/>
                </a:lnTo>
                <a:lnTo>
                  <a:pt x="1847850" y="409575"/>
                </a:lnTo>
                <a:lnTo>
                  <a:pt x="2514600" y="390525"/>
                </a:lnTo>
                <a:lnTo>
                  <a:pt x="2790825" y="295275"/>
                </a:lnTo>
                <a:lnTo>
                  <a:pt x="2857500" y="133350"/>
                </a:lnTo>
                <a:lnTo>
                  <a:pt x="3343275" y="123825"/>
                </a:lnTo>
                <a:lnTo>
                  <a:pt x="4429125" y="123825"/>
                </a:lnTo>
                <a:lnTo>
                  <a:pt x="4419600" y="2085975"/>
                </a:lnTo>
                <a:lnTo>
                  <a:pt x="4295775" y="2152650"/>
                </a:lnTo>
                <a:lnTo>
                  <a:pt x="3962400" y="2124075"/>
                </a:lnTo>
                <a:lnTo>
                  <a:pt x="3676650" y="1990725"/>
                </a:lnTo>
                <a:lnTo>
                  <a:pt x="3667125" y="1647825"/>
                </a:lnTo>
                <a:lnTo>
                  <a:pt x="3362325" y="1457325"/>
                </a:lnTo>
                <a:lnTo>
                  <a:pt x="3209925" y="1457325"/>
                </a:lnTo>
                <a:lnTo>
                  <a:pt x="2676525" y="1533525"/>
                </a:lnTo>
                <a:lnTo>
                  <a:pt x="2085975" y="1562100"/>
                </a:lnTo>
                <a:lnTo>
                  <a:pt x="1762125" y="1495425"/>
                </a:lnTo>
                <a:lnTo>
                  <a:pt x="1362075" y="1685925"/>
                </a:lnTo>
                <a:lnTo>
                  <a:pt x="876300" y="1933575"/>
                </a:lnTo>
                <a:lnTo>
                  <a:pt x="495300" y="2114550"/>
                </a:lnTo>
                <a:lnTo>
                  <a:pt x="247650" y="2162175"/>
                </a:lnTo>
                <a:lnTo>
                  <a:pt x="171450" y="1714500"/>
                </a:lnTo>
                <a:lnTo>
                  <a:pt x="0" y="1714500"/>
                </a:lnTo>
                <a:lnTo>
                  <a:pt x="9525" y="0"/>
                </a:lnTo>
                <a:close/>
              </a:path>
            </a:pathLst>
          </a:custGeom>
          <a:solidFill>
            <a:srgbClr val="00FF00">
              <a:alpha val="19000"/>
            </a:srgbClr>
          </a:solidFill>
          <a:ln w="47625" cap="flat" cmpd="sng" algn="ctr">
            <a:solidFill>
              <a:srgbClr val="33993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5105400" y="2133600"/>
            <a:ext cx="45719" cy="4419600"/>
          </a:xfrm>
          <a:custGeom>
            <a:avLst/>
            <a:gdLst>
              <a:gd name="connsiteX0" fmla="*/ 34725 w 34725"/>
              <a:gd name="connsiteY0" fmla="*/ 0 h 5798916"/>
              <a:gd name="connsiteX1" fmla="*/ 0 w 34725"/>
              <a:gd name="connsiteY1" fmla="*/ 2476982 h 5798916"/>
              <a:gd name="connsiteX2" fmla="*/ 34725 w 34725"/>
              <a:gd name="connsiteY2" fmla="*/ 4618299 h 5798916"/>
              <a:gd name="connsiteX3" fmla="*/ 11575 w 34725"/>
              <a:gd name="connsiteY3" fmla="*/ 5798916 h 579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25" h="5798916">
                <a:moveTo>
                  <a:pt x="34725" y="0"/>
                </a:moveTo>
                <a:lnTo>
                  <a:pt x="0" y="2476982"/>
                </a:lnTo>
                <a:lnTo>
                  <a:pt x="34725" y="4618299"/>
                </a:lnTo>
                <a:lnTo>
                  <a:pt x="11575" y="5798916"/>
                </a:lnTo>
              </a:path>
            </a:pathLst>
          </a:custGeom>
          <a:noFill/>
          <a:ln w="69850" cap="flat" cmpd="sng" algn="ctr">
            <a:solidFill>
              <a:srgbClr val="00CC00">
                <a:alpha val="69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 rot="10800000">
            <a:off x="6781800" y="5105400"/>
            <a:ext cx="1219200" cy="99060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rgbClr val="00CC00">
                <a:alpha val="69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0" name="Freeform 29"/>
          <p:cNvSpPr/>
          <p:nvPr/>
        </p:nvSpPr>
        <p:spPr bwMode="auto">
          <a:xfrm>
            <a:off x="6618406" y="2819400"/>
            <a:ext cx="45719" cy="3817716"/>
          </a:xfrm>
          <a:custGeom>
            <a:avLst/>
            <a:gdLst>
              <a:gd name="connsiteX0" fmla="*/ 34725 w 34725"/>
              <a:gd name="connsiteY0" fmla="*/ 0 h 5798916"/>
              <a:gd name="connsiteX1" fmla="*/ 0 w 34725"/>
              <a:gd name="connsiteY1" fmla="*/ 2476982 h 5798916"/>
              <a:gd name="connsiteX2" fmla="*/ 34725 w 34725"/>
              <a:gd name="connsiteY2" fmla="*/ 4618299 h 5798916"/>
              <a:gd name="connsiteX3" fmla="*/ 11575 w 34725"/>
              <a:gd name="connsiteY3" fmla="*/ 5798916 h 579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25" h="5798916">
                <a:moveTo>
                  <a:pt x="34725" y="0"/>
                </a:moveTo>
                <a:lnTo>
                  <a:pt x="0" y="2476982"/>
                </a:lnTo>
                <a:lnTo>
                  <a:pt x="34725" y="4618299"/>
                </a:lnTo>
                <a:lnTo>
                  <a:pt x="11575" y="5798916"/>
                </a:lnTo>
              </a:path>
            </a:pathLst>
          </a:custGeom>
          <a:noFill/>
          <a:ln w="69850" cap="flat" cmpd="sng" algn="ctr">
            <a:solidFill>
              <a:srgbClr val="00CC00">
                <a:alpha val="69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4038600" y="1981200"/>
            <a:ext cx="45719" cy="4648200"/>
          </a:xfrm>
          <a:custGeom>
            <a:avLst/>
            <a:gdLst>
              <a:gd name="connsiteX0" fmla="*/ 23150 w 81023"/>
              <a:gd name="connsiteY0" fmla="*/ 0 h 6308203"/>
              <a:gd name="connsiteX1" fmla="*/ 0 w 81023"/>
              <a:gd name="connsiteY1" fmla="*/ 2048719 h 6308203"/>
              <a:gd name="connsiteX2" fmla="*/ 34724 w 81023"/>
              <a:gd name="connsiteY2" fmla="*/ 3217762 h 6308203"/>
              <a:gd name="connsiteX3" fmla="*/ 81023 w 81023"/>
              <a:gd name="connsiteY3" fmla="*/ 6308203 h 630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23" h="6308203">
                <a:moveTo>
                  <a:pt x="23150" y="0"/>
                </a:moveTo>
                <a:lnTo>
                  <a:pt x="0" y="2048719"/>
                </a:lnTo>
                <a:lnTo>
                  <a:pt x="34724" y="3217762"/>
                </a:lnTo>
                <a:lnTo>
                  <a:pt x="81023" y="6308203"/>
                </a:lnTo>
              </a:path>
            </a:pathLst>
          </a:custGeom>
          <a:noFill/>
          <a:ln w="69850" cap="flat" cmpd="sng" algn="ctr">
            <a:solidFill>
              <a:srgbClr val="00CC00">
                <a:alpha val="69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10800000" flipV="1">
            <a:off x="3733800" y="6172200"/>
            <a:ext cx="4114800" cy="7620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rgbClr val="00CC00">
                <a:alpha val="69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5" name="Picture 4" descr="flu11301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324600" y="152400"/>
            <a:ext cx="2667000" cy="2667000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 bwMode="auto">
          <a:xfrm rot="10800000">
            <a:off x="4191000" y="4191000"/>
            <a:ext cx="2362200" cy="0"/>
          </a:xfrm>
          <a:prstGeom prst="line">
            <a:avLst/>
          </a:prstGeom>
          <a:solidFill>
            <a:schemeClr val="accent1"/>
          </a:solidFill>
          <a:ln w="69850" cap="flat" cmpd="sng" algn="ctr">
            <a:solidFill>
              <a:srgbClr val="00CC00">
                <a:alpha val="69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1" name="Freeform 30"/>
          <p:cNvSpPr/>
          <p:nvPr/>
        </p:nvSpPr>
        <p:spPr bwMode="auto">
          <a:xfrm>
            <a:off x="6705600" y="4114800"/>
            <a:ext cx="1447800" cy="76200"/>
          </a:xfrm>
          <a:custGeom>
            <a:avLst/>
            <a:gdLst>
              <a:gd name="connsiteX0" fmla="*/ 1828800 w 1828800"/>
              <a:gd name="connsiteY0" fmla="*/ 0 h 208344"/>
              <a:gd name="connsiteX1" fmla="*/ 1284790 w 1828800"/>
              <a:gd name="connsiteY1" fmla="*/ 173620 h 208344"/>
              <a:gd name="connsiteX2" fmla="*/ 601883 w 1828800"/>
              <a:gd name="connsiteY2" fmla="*/ 208344 h 208344"/>
              <a:gd name="connsiteX3" fmla="*/ 0 w 1828800"/>
              <a:gd name="connsiteY3" fmla="*/ 208344 h 208344"/>
              <a:gd name="connsiteX0" fmla="*/ 1828800 w 1828800"/>
              <a:gd name="connsiteY0" fmla="*/ 0 h 104172"/>
              <a:gd name="connsiteX1" fmla="*/ 1284790 w 1828800"/>
              <a:gd name="connsiteY1" fmla="*/ 69448 h 104172"/>
              <a:gd name="connsiteX2" fmla="*/ 601883 w 1828800"/>
              <a:gd name="connsiteY2" fmla="*/ 104172 h 104172"/>
              <a:gd name="connsiteX3" fmla="*/ 0 w 1828800"/>
              <a:gd name="connsiteY3" fmla="*/ 104172 h 10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" h="104172">
                <a:moveTo>
                  <a:pt x="1828800" y="0"/>
                </a:moveTo>
                <a:lnTo>
                  <a:pt x="1284790" y="69448"/>
                </a:lnTo>
                <a:lnTo>
                  <a:pt x="601883" y="104172"/>
                </a:lnTo>
                <a:lnTo>
                  <a:pt x="0" y="104172"/>
                </a:lnTo>
              </a:path>
            </a:pathLst>
          </a:custGeom>
          <a:noFill/>
          <a:ln w="69850" cap="flat" cmpd="sng" algn="ctr">
            <a:solidFill>
              <a:srgbClr val="00CC00">
                <a:alpha val="50000"/>
              </a:srgbClr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3352800" y="4648200"/>
            <a:ext cx="297180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>
            <a:endCxn id="17" idx="2"/>
          </p:cNvCxnSpPr>
          <p:nvPr/>
        </p:nvCxnSpPr>
        <p:spPr bwMode="auto">
          <a:xfrm>
            <a:off x="3352800" y="4648200"/>
            <a:ext cx="1219200" cy="838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3200400" y="2819400"/>
            <a:ext cx="6096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>
            <a:off x="3200400" y="2819400"/>
            <a:ext cx="41148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3352800" y="3810000"/>
            <a:ext cx="2438400" cy="6873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3352800" y="3810000"/>
            <a:ext cx="2667000" cy="152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3124200" y="4267200"/>
            <a:ext cx="99060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5" name="Straight Arrow Connector 84"/>
          <p:cNvCxnSpPr/>
          <p:nvPr/>
        </p:nvCxnSpPr>
        <p:spPr bwMode="auto">
          <a:xfrm flipV="1">
            <a:off x="3124200" y="4191000"/>
            <a:ext cx="1295400" cy="76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-19050"/>
            <a:ext cx="7450137" cy="1412875"/>
          </a:xfrm>
        </p:spPr>
        <p:txBody>
          <a:bodyPr/>
          <a:lstStyle/>
          <a:p>
            <a:r>
              <a:rPr lang="en-US" sz="2800" dirty="0" smtClean="0"/>
              <a:t>V3 Studio Potential Residential Projects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52500" y="1676400"/>
            <a:ext cx="7581900" cy="483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sz="2800" dirty="0" smtClean="0"/>
              <a:t>V3 Studio Potential Residential Project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90600" y="1676400"/>
            <a:ext cx="7543800" cy="488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152400"/>
            <a:ext cx="7602537" cy="1241425"/>
          </a:xfrm>
        </p:spPr>
        <p:txBody>
          <a:bodyPr/>
          <a:lstStyle/>
          <a:p>
            <a:r>
              <a:rPr lang="en-US" sz="2400" dirty="0" smtClean="0"/>
              <a:t>Five Key Elements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2) Greenway Connections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49325" y="1828800"/>
            <a:ext cx="50704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Protect and enhance drainage corridors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Provide amenity 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Connect major destinations with biking/walking routes</a:t>
            </a:r>
          </a:p>
          <a:p>
            <a:pPr marL="514350" indent="-514350" eaLnBrk="1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Provide active living choices</a:t>
            </a:r>
          </a:p>
          <a:p>
            <a:pPr marL="514350" indent="-514350" eaLnBrk="1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Font typeface="Wingdings" pitchFamily="2" charset="2"/>
              <a:buChar char="§"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Connect wildlife habitat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Enhance existing streets</a:t>
            </a:r>
            <a:endParaRPr lang="en-US" sz="2800" kern="0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6" name="Left-Right Arrow 5"/>
          <p:cNvSpPr/>
          <p:nvPr/>
        </p:nvSpPr>
        <p:spPr bwMode="auto">
          <a:xfrm>
            <a:off x="6096000" y="1828800"/>
            <a:ext cx="2438400" cy="609600"/>
          </a:xfrm>
          <a:prstGeom prst="leftRightArrow">
            <a:avLst/>
          </a:prstGeom>
          <a:solidFill>
            <a:srgbClr val="6699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sz="2800" dirty="0" smtClean="0"/>
              <a:t>V3 Studio Potential Residential Project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 b="1680"/>
          <a:stretch>
            <a:fillRect/>
          </a:stretch>
        </p:blipFill>
        <p:spPr bwMode="auto">
          <a:xfrm>
            <a:off x="990600" y="1600199"/>
            <a:ext cx="75438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sz="2800" dirty="0" smtClean="0"/>
              <a:t>V3 Studio Potential Residential Projects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27642" y="1624776"/>
            <a:ext cx="7606757" cy="492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8956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234950" algn="l"/>
              </a:tabLst>
              <a:defRPr/>
            </a:pPr>
            <a:r>
              <a:rPr lang="en-US" sz="1600" b="1" kern="0" dirty="0" smtClean="0">
                <a:solidFill>
                  <a:srgbClr val="F8F8F8"/>
                </a:solidFill>
              </a:rPr>
              <a:t>Additional Growth:</a:t>
            </a:r>
          </a:p>
          <a:p>
            <a:pPr marL="231775" lvl="0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1: 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5,000-9,000 units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11,000-20,000 pop. 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2: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4,000-7,500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9,000-16,000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3: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3,000-5,000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6,500-11,000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4: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6,000-11,000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13,500-24,000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5: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31,000-55,000 un.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70,000-120,000 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Total: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49,000-87,000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109,000-193,000 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City: 150,000-240,000 pop.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sz="1600" kern="0" dirty="0" smtClean="0">
              <a:solidFill>
                <a:srgbClr val="F8F8F8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Growth/Phase Projections</a:t>
            </a:r>
          </a:p>
        </p:txBody>
      </p:sp>
      <p:pic>
        <p:nvPicPr>
          <p:cNvPr id="5" name="Picture 4" descr="staging phases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89094" y="215123"/>
            <a:ext cx="5678706" cy="64904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8956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b="1" kern="0" dirty="0" smtClean="0">
                <a:solidFill>
                  <a:srgbClr val="F8F8F8"/>
                </a:solidFill>
              </a:rPr>
              <a:t>Total Minot Population - Cumulative Growth:</a:t>
            </a:r>
          </a:p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endParaRPr lang="en-US" b="1" kern="0" dirty="0" smtClean="0">
              <a:solidFill>
                <a:srgbClr val="F8F8F8"/>
              </a:solidFill>
            </a:endParaRPr>
          </a:p>
          <a:p>
            <a:pPr marL="231775" lvl="0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1: 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55,000-67,000 pop. 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2: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64,000-84,000 pop.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3: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70,000-95,000 pop.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4: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84,000-119,000 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5: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150,000-240,000 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F8F8F8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Growth/Phase Projections</a:t>
            </a:r>
          </a:p>
        </p:txBody>
      </p:sp>
      <p:pic>
        <p:nvPicPr>
          <p:cNvPr id="5" name="Picture 4" descr="staging phases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89094" y="215123"/>
            <a:ext cx="5678706" cy="64904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8956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sz="2000" b="1" kern="0" dirty="0" smtClean="0">
                <a:solidFill>
                  <a:srgbClr val="F8F8F8"/>
                </a:solidFill>
              </a:rPr>
              <a:t>Ultimate Population in Growth Areas: (estimated): </a:t>
            </a:r>
          </a:p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endParaRPr lang="en-US" sz="2000" b="1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Minot: 150,000-240,000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Similar to: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Madison, WI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Spokane, WA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Boise, ID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Des Moines, IA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Orlando, FL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St. Paul, MN (almost)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Plan Carefully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Growth/Total Estimate</a:t>
            </a:r>
          </a:p>
        </p:txBody>
      </p:sp>
      <p:pic>
        <p:nvPicPr>
          <p:cNvPr id="11" name="Picture 10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431740" y="232448"/>
            <a:ext cx="5636060" cy="64731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6670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Divide into small groups around each of three tables.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Discuss the proposed Growth Area Land Use Plan map – North, South and East areas –   and make comments, suggestions, changes</a:t>
            </a:r>
          </a:p>
          <a:p>
            <a:pPr marL="238125" lvl="0" indent="-238125" eaLnBrk="1" hangingPunct="1">
              <a:spcBef>
                <a:spcPts val="0"/>
              </a:spcBef>
              <a:spcAft>
                <a:spcPts val="1200"/>
              </a:spcAft>
              <a:buClr>
                <a:srgbClr val="B4AAA2"/>
              </a:buClr>
              <a:buFont typeface="Wingdings" pitchFamily="2" charset="2"/>
              <a:buChar char="§"/>
              <a:tabLst>
                <a:tab pos="234950" algn="l"/>
              </a:tabLst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Move to the next table and do the same.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 Plan &amp; Growth Areas</a:t>
            </a:r>
          </a:p>
        </p:txBody>
      </p:sp>
      <p:pic>
        <p:nvPicPr>
          <p:cNvPr id="11" name="Picture 10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55540" y="232448"/>
            <a:ext cx="5636060" cy="6473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7600" y="609600"/>
            <a:ext cx="4953000" cy="1981200"/>
          </a:xfrm>
          <a:prstGeom prst="rect">
            <a:avLst/>
          </a:prstGeom>
          <a:solidFill>
            <a:srgbClr val="003399">
              <a:alpha val="24000"/>
            </a:srgbClr>
          </a:solidFill>
          <a:ln w="19050">
            <a:solidFill>
              <a:srgbClr val="003399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NW &amp; NE Growth Areas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1600" y="2209800"/>
            <a:ext cx="3581400" cy="2362200"/>
          </a:xfrm>
          <a:prstGeom prst="rect">
            <a:avLst/>
          </a:prstGeom>
          <a:solidFill>
            <a:srgbClr val="008000">
              <a:alpha val="26000"/>
            </a:srgbClr>
          </a:solidFill>
          <a:ln w="19050">
            <a:solidFill>
              <a:srgbClr val="003399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East Growth Areas &amp; Downtown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5200" y="3886200"/>
            <a:ext cx="3886200" cy="2743200"/>
          </a:xfrm>
          <a:prstGeom prst="rect">
            <a:avLst/>
          </a:prstGeom>
          <a:solidFill>
            <a:srgbClr val="993300">
              <a:alpha val="39000"/>
            </a:srgbClr>
          </a:solidFill>
          <a:ln w="19050">
            <a:solidFill>
              <a:srgbClr val="003399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SW &amp; SE Growth Areas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828800"/>
            <a:ext cx="7086600" cy="1600200"/>
          </a:xfrm>
        </p:spPr>
        <p:txBody>
          <a:bodyPr/>
          <a:lstStyle/>
          <a:p>
            <a:r>
              <a:rPr lang="en-US" sz="3000" dirty="0"/>
              <a:t>City of Minot </a:t>
            </a:r>
            <a:br>
              <a:rPr lang="en-US" sz="3000" dirty="0"/>
            </a:br>
            <a:r>
              <a:rPr lang="en-US" sz="3000" dirty="0"/>
              <a:t>Comprehensive Plan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91000"/>
            <a:ext cx="2667000" cy="20574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Questions/ Discussion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3492" name="Picture 4" descr="Minot Norwegian church to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08600" y="838200"/>
            <a:ext cx="1625600" cy="2438400"/>
          </a:xfrm>
          <a:prstGeom prst="rect">
            <a:avLst/>
          </a:prstGeom>
          <a:noFill/>
        </p:spPr>
      </p:pic>
      <p:pic>
        <p:nvPicPr>
          <p:cNvPr id="63493" name="Picture 5" descr="Minot downtown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8225" y="3429000"/>
            <a:ext cx="1593850" cy="2438400"/>
          </a:xfrm>
          <a:prstGeom prst="rect">
            <a:avLst/>
          </a:prstGeom>
          <a:noFill/>
        </p:spPr>
      </p:pic>
      <p:pic>
        <p:nvPicPr>
          <p:cNvPr id="63494" name="Picture 6" descr="Minot State Univ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86600" y="838200"/>
            <a:ext cx="1541463" cy="2438400"/>
          </a:xfrm>
          <a:prstGeom prst="rect">
            <a:avLst/>
          </a:prstGeom>
          <a:noFill/>
        </p:spPr>
      </p:pic>
      <p:pic>
        <p:nvPicPr>
          <p:cNvPr id="63495" name="Picture 7" descr="Minot grain elev E sid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10188" y="3429000"/>
            <a:ext cx="1624012" cy="2438400"/>
          </a:xfrm>
          <a:prstGeom prst="rect">
            <a:avLst/>
          </a:prstGeom>
          <a:noFill/>
        </p:spPr>
      </p:pic>
      <p:pic>
        <p:nvPicPr>
          <p:cNvPr id="63496" name="Picture 8" descr="Minot resid NW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80250" y="3429000"/>
            <a:ext cx="1606550" cy="243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828800"/>
            <a:ext cx="7086600" cy="1600200"/>
          </a:xfrm>
        </p:spPr>
        <p:txBody>
          <a:bodyPr/>
          <a:lstStyle/>
          <a:p>
            <a:r>
              <a:rPr lang="en-US" sz="3000" dirty="0"/>
              <a:t>City of Minot </a:t>
            </a:r>
            <a:br>
              <a:rPr lang="en-US" sz="3000" dirty="0"/>
            </a:br>
            <a:r>
              <a:rPr lang="en-US" sz="3000" dirty="0"/>
              <a:t>Comprehensive Plan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91000"/>
            <a:ext cx="2667000" cy="205740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Growth Potential</a:t>
            </a:r>
            <a:endParaRPr lang="en-US" sz="32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3492" name="Picture 4" descr="Minot Norwegian church top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08600" y="838200"/>
            <a:ext cx="1625600" cy="2438400"/>
          </a:xfrm>
          <a:prstGeom prst="rect">
            <a:avLst/>
          </a:prstGeom>
          <a:noFill/>
        </p:spPr>
      </p:pic>
      <p:pic>
        <p:nvPicPr>
          <p:cNvPr id="63493" name="Picture 5" descr="Minot downtown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8225" y="3429000"/>
            <a:ext cx="1593850" cy="2438400"/>
          </a:xfrm>
          <a:prstGeom prst="rect">
            <a:avLst/>
          </a:prstGeom>
          <a:noFill/>
        </p:spPr>
      </p:pic>
      <p:pic>
        <p:nvPicPr>
          <p:cNvPr id="63494" name="Picture 6" descr="Minot State Univ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86600" y="838200"/>
            <a:ext cx="1541463" cy="2438400"/>
          </a:xfrm>
          <a:prstGeom prst="rect">
            <a:avLst/>
          </a:prstGeom>
          <a:noFill/>
        </p:spPr>
      </p:pic>
      <p:pic>
        <p:nvPicPr>
          <p:cNvPr id="63495" name="Picture 7" descr="Minot grain elev E side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10188" y="3429000"/>
            <a:ext cx="1624012" cy="2438400"/>
          </a:xfrm>
          <a:prstGeom prst="rect">
            <a:avLst/>
          </a:prstGeom>
          <a:noFill/>
        </p:spPr>
      </p:pic>
      <p:pic>
        <p:nvPicPr>
          <p:cNvPr id="63496" name="Picture 8" descr="Minot resid NW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80250" y="3429000"/>
            <a:ext cx="1606550" cy="2438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8956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8125" lvl="0" indent="-23812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234950" algn="l"/>
              </a:tabLst>
              <a:defRPr/>
            </a:pPr>
            <a:r>
              <a:rPr lang="en-US" sz="1600" b="1" kern="0" dirty="0" smtClean="0">
                <a:solidFill>
                  <a:srgbClr val="F8F8F8"/>
                </a:solidFill>
              </a:rPr>
              <a:t>Additional Growth:</a:t>
            </a:r>
          </a:p>
          <a:p>
            <a:pPr marL="231775" lvl="0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1: 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5,000-9,000 units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11,000-20,000 pop. 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2: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4,000-7,500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9,000-16,000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3: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3,000-5,000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6,500-11,000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4: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6,000-11,000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13,500-24,000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Phase 5: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31,000-55,000 un.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70,000-120,000 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Total: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49,000-87,000 units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109,000-193,000 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F8F8F8"/>
                </a:solidFill>
              </a:rPr>
              <a:t>City: 150,000-240,000 pop.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sz="1600" kern="0" dirty="0" smtClean="0">
              <a:solidFill>
                <a:srgbClr val="F8F8F8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Growth/Phase Projections</a:t>
            </a:r>
          </a:p>
        </p:txBody>
      </p:sp>
      <p:pic>
        <p:nvPicPr>
          <p:cNvPr id="5" name="Picture 4" descr="staging phases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89094" y="215123"/>
            <a:ext cx="5678706" cy="64904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8956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b="1" kern="0" dirty="0" smtClean="0">
                <a:solidFill>
                  <a:srgbClr val="F8F8F8"/>
                </a:solidFill>
              </a:rPr>
              <a:t>Total Minot Population - Cumulative Growth:</a:t>
            </a:r>
          </a:p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endParaRPr lang="en-US" b="1" kern="0" dirty="0" smtClean="0">
              <a:solidFill>
                <a:srgbClr val="F8F8F8"/>
              </a:solidFill>
            </a:endParaRPr>
          </a:p>
          <a:p>
            <a:pPr marL="231775" lvl="0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1: 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55,000-67,000 pop. </a:t>
            </a:r>
          </a:p>
          <a:p>
            <a:pPr marL="620713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2: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64,000-84,000 pop.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3: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70,000-95,000 pop.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4: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84,000-119,000 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defRPr/>
            </a:pPr>
            <a:endParaRPr lang="en-US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Phase 5: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kern="0" dirty="0" smtClean="0">
                <a:solidFill>
                  <a:srgbClr val="F8F8F8"/>
                </a:solidFill>
              </a:rPr>
              <a:t>150,000-240,000 p.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endParaRPr lang="en-US" kern="0" dirty="0" smtClean="0">
              <a:solidFill>
                <a:srgbClr val="F8F8F8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Growth/Phase Projections</a:t>
            </a:r>
          </a:p>
        </p:txBody>
      </p:sp>
      <p:pic>
        <p:nvPicPr>
          <p:cNvPr id="5" name="Picture 4" descr="staging phases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89094" y="215123"/>
            <a:ext cx="5678706" cy="64904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78737" cy="1412875"/>
          </a:xfrm>
        </p:spPr>
        <p:txBody>
          <a:bodyPr/>
          <a:lstStyle/>
          <a:p>
            <a:r>
              <a:rPr lang="en-US" sz="2400" dirty="0" smtClean="0"/>
              <a:t>Five Key Elements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3) Compact Development 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49325" y="1828800"/>
            <a:ext cx="62134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Continue efficient, economical development pattern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Provide services near all neighborhoods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Encourage walking, biking, active living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Reduce car trips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Extend infrastructure in a cost-effective, staged plan</a:t>
            </a:r>
            <a:endParaRPr lang="en-US" sz="2800" kern="0" dirty="0" smtClean="0">
              <a:solidFill>
                <a:srgbClr val="F8F8F8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15200" y="1905000"/>
            <a:ext cx="1066800" cy="609600"/>
          </a:xfrm>
          <a:prstGeom prst="rect">
            <a:avLst/>
          </a:prstGeom>
          <a:solidFill>
            <a:srgbClr val="99CCFF">
              <a:alpha val="50000"/>
            </a:srgbClr>
          </a:solidFill>
          <a:ln w="190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15200" y="2133600"/>
            <a:ext cx="762000" cy="381000"/>
          </a:xfrm>
          <a:prstGeom prst="rect">
            <a:avLst/>
          </a:prstGeom>
          <a:solidFill>
            <a:srgbClr val="99CCFF">
              <a:alpha val="75000"/>
            </a:srgb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33400" y="1600200"/>
            <a:ext cx="2895600" cy="510540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r>
              <a:rPr lang="en-US" sz="2000" b="1" kern="0" dirty="0" smtClean="0">
                <a:solidFill>
                  <a:srgbClr val="F8F8F8"/>
                </a:solidFill>
              </a:rPr>
              <a:t>Ultimate Population in Growth Areas: (estimated): </a:t>
            </a:r>
          </a:p>
          <a:p>
            <a:pPr marL="6350" lvl="0" indent="-6350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tabLst>
                <a:tab pos="0" algn="l"/>
              </a:tabLst>
              <a:defRPr/>
            </a:pPr>
            <a:endParaRPr lang="en-US" sz="2000" b="1" kern="0" dirty="0" smtClean="0">
              <a:solidFill>
                <a:srgbClr val="F8F8F8"/>
              </a:solidFill>
            </a:endParaRP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Minot: 150,000-240,000 pop.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Similar to: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Madison, WI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Spokane, WA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Boise, ID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Des Moines, IA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Orlando, FL</a:t>
            </a:r>
          </a:p>
          <a:p>
            <a:pPr marL="688975" lvl="2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St. Paul, MN (almost)</a:t>
            </a:r>
          </a:p>
          <a:p>
            <a:pPr marL="231775" lvl="1" indent="-231775" eaLnBrk="1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Font typeface="Wingdings" pitchFamily="2" charset="2"/>
              <a:buChar char="§"/>
              <a:defRPr/>
            </a:pPr>
            <a:r>
              <a:rPr lang="en-US" sz="2000" kern="0" dirty="0" smtClean="0">
                <a:solidFill>
                  <a:srgbClr val="F8F8F8"/>
                </a:solidFill>
              </a:rPr>
              <a:t>Plan Carefully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457200"/>
            <a:ext cx="3048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3175" marR="0" lvl="0" indent="-3175" algn="l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>
                <a:srgbClr val="B4AAA2"/>
              </a:buClr>
              <a:buSzTx/>
              <a:tabLst>
                <a:tab pos="0" algn="l"/>
              </a:tabLst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Growth/Total Estimate</a:t>
            </a:r>
          </a:p>
        </p:txBody>
      </p:sp>
      <p:pic>
        <p:nvPicPr>
          <p:cNvPr id="11" name="Picture 10" descr="flu1130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431740" y="232448"/>
            <a:ext cx="5636060" cy="64731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sz="2400" dirty="0" smtClean="0"/>
              <a:t>Five Key Elements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4) Housing Opportunities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49325" y="1828800"/>
            <a:ext cx="5603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Ensure “life cycle” housing opportunities for all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Encourage compact development to keep housing costs lower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Look for redevelopment sites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kern="0" dirty="0" smtClean="0">
                <a:solidFill>
                  <a:srgbClr val="F8F8F8"/>
                </a:solidFill>
                <a:latin typeface="+mn-lt"/>
              </a:rPr>
              <a:t>Provide opportunities for new housing in or near downtown </a:t>
            </a:r>
          </a:p>
        </p:txBody>
      </p:sp>
      <p:sp>
        <p:nvSpPr>
          <p:cNvPr id="19" name="Pentagon 18"/>
          <p:cNvSpPr/>
          <p:nvPr/>
        </p:nvSpPr>
        <p:spPr bwMode="auto">
          <a:xfrm rot="16200000">
            <a:off x="6705601" y="1905000"/>
            <a:ext cx="533400" cy="381000"/>
          </a:xfrm>
          <a:prstGeom prst="homePlate">
            <a:avLst/>
          </a:prstGeom>
          <a:solidFill>
            <a:srgbClr val="FF993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0" name="Pentagon 19"/>
          <p:cNvSpPr/>
          <p:nvPr/>
        </p:nvSpPr>
        <p:spPr bwMode="auto">
          <a:xfrm rot="16200000">
            <a:off x="7239000" y="1981199"/>
            <a:ext cx="457201" cy="304800"/>
          </a:xfrm>
          <a:prstGeom prst="homePlate">
            <a:avLst/>
          </a:prstGeom>
          <a:solidFill>
            <a:srgbClr val="FFCC66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1" name="Pentagon 20"/>
          <p:cNvSpPr/>
          <p:nvPr/>
        </p:nvSpPr>
        <p:spPr bwMode="auto">
          <a:xfrm rot="16200000">
            <a:off x="7543801" y="1981200"/>
            <a:ext cx="457201" cy="304800"/>
          </a:xfrm>
          <a:prstGeom prst="homePlate">
            <a:avLst/>
          </a:prstGeom>
          <a:solidFill>
            <a:srgbClr val="FFCC66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2" name="Pentagon 21"/>
          <p:cNvSpPr/>
          <p:nvPr/>
        </p:nvSpPr>
        <p:spPr bwMode="auto">
          <a:xfrm rot="16200000">
            <a:off x="8001001" y="1981199"/>
            <a:ext cx="457201" cy="304800"/>
          </a:xfrm>
          <a:prstGeom prst="homePlate">
            <a:avLst/>
          </a:prstGeom>
          <a:solidFill>
            <a:srgbClr val="FFFF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sz="2400" dirty="0" smtClean="0"/>
              <a:t>Five Key Elements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5) Transportation </a:t>
            </a:r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49325" y="1828800"/>
            <a:ext cx="56038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Develop and maintain a safe efficient roadway system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Create a network of connections vs. closed, dead-end streets/plats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Improve north-south connections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Integrate pedestrian/bicycle trails</a:t>
            </a:r>
          </a:p>
          <a:p>
            <a:pPr marL="514350" marR="0" lvl="0" indent="-514350" algn="l" defTabSz="914400" rtl="0" eaLnBrk="1" fontAlgn="base" latinLnBrk="0" hangingPunct="1">
              <a:spcBef>
                <a:spcPts val="6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Provide improved rail crossings or overpasses</a:t>
            </a:r>
            <a:endParaRPr lang="en-US" sz="2400" kern="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Left-Right Arrow 8"/>
          <p:cNvSpPr/>
          <p:nvPr/>
        </p:nvSpPr>
        <p:spPr bwMode="auto">
          <a:xfrm rot="7771358">
            <a:off x="6937966" y="2264532"/>
            <a:ext cx="830669" cy="203762"/>
          </a:xfrm>
          <a:prstGeom prst="leftRightArrow">
            <a:avLst/>
          </a:prstGeom>
          <a:solidFill>
            <a:srgbClr val="CC33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0" name="Left-Right Arrow 9"/>
          <p:cNvSpPr/>
          <p:nvPr/>
        </p:nvSpPr>
        <p:spPr bwMode="auto">
          <a:xfrm>
            <a:off x="6248400" y="2209799"/>
            <a:ext cx="2438400" cy="228600"/>
          </a:xfrm>
          <a:prstGeom prst="leftRightArrow">
            <a:avLst/>
          </a:prstGeom>
          <a:solidFill>
            <a:srgbClr val="9900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1" name="Left-Right Arrow 10"/>
          <p:cNvSpPr/>
          <p:nvPr/>
        </p:nvSpPr>
        <p:spPr bwMode="auto">
          <a:xfrm rot="7771358">
            <a:off x="6480765" y="2264531"/>
            <a:ext cx="830669" cy="203762"/>
          </a:xfrm>
          <a:prstGeom prst="leftRightArrow">
            <a:avLst/>
          </a:prstGeom>
          <a:solidFill>
            <a:srgbClr val="CC33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2" name="Left-Right Arrow 11"/>
          <p:cNvSpPr/>
          <p:nvPr/>
        </p:nvSpPr>
        <p:spPr bwMode="auto">
          <a:xfrm rot="7771358">
            <a:off x="7395166" y="2264532"/>
            <a:ext cx="830669" cy="203762"/>
          </a:xfrm>
          <a:prstGeom prst="leftRightArrow">
            <a:avLst/>
          </a:prstGeom>
          <a:solidFill>
            <a:srgbClr val="CC3399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863" y="-19050"/>
            <a:ext cx="7602537" cy="1412875"/>
          </a:xfrm>
        </p:spPr>
        <p:txBody>
          <a:bodyPr/>
          <a:lstStyle/>
          <a:p>
            <a:r>
              <a:rPr lang="en-US" dirty="0" smtClean="0"/>
              <a:t>Why Are Land Use Plans Essential? 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733800" y="1905000"/>
            <a:ext cx="4724400" cy="449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541855" y="1899138"/>
            <a:ext cx="3949002" cy="2662814"/>
          </a:xfrm>
          <a:custGeom>
            <a:avLst/>
            <a:gdLst>
              <a:gd name="connsiteX0" fmla="*/ 0 w 3949002"/>
              <a:gd name="connsiteY0" fmla="*/ 10049 h 2662814"/>
              <a:gd name="connsiteX1" fmla="*/ 271305 w 3949002"/>
              <a:gd name="connsiteY1" fmla="*/ 643095 h 2662814"/>
              <a:gd name="connsiteX2" fmla="*/ 683288 w 3949002"/>
              <a:gd name="connsiteY2" fmla="*/ 1004836 h 2662814"/>
              <a:gd name="connsiteX3" fmla="*/ 1356527 w 3949002"/>
              <a:gd name="connsiteY3" fmla="*/ 1426866 h 2662814"/>
              <a:gd name="connsiteX4" fmla="*/ 1808703 w 3949002"/>
              <a:gd name="connsiteY4" fmla="*/ 1929284 h 2662814"/>
              <a:gd name="connsiteX5" fmla="*/ 2331218 w 3949002"/>
              <a:gd name="connsiteY5" fmla="*/ 2391508 h 2662814"/>
              <a:gd name="connsiteX6" fmla="*/ 2944167 w 3949002"/>
              <a:gd name="connsiteY6" fmla="*/ 2572378 h 2662814"/>
              <a:gd name="connsiteX7" fmla="*/ 3516923 w 3949002"/>
              <a:gd name="connsiteY7" fmla="*/ 2632669 h 2662814"/>
              <a:gd name="connsiteX8" fmla="*/ 3928905 w 3949002"/>
              <a:gd name="connsiteY8" fmla="*/ 2662814 h 2662814"/>
              <a:gd name="connsiteX9" fmla="*/ 3949002 w 3949002"/>
              <a:gd name="connsiteY9" fmla="*/ 2572378 h 2662814"/>
              <a:gd name="connsiteX10" fmla="*/ 3526971 w 3949002"/>
              <a:gd name="connsiteY10" fmla="*/ 2532185 h 2662814"/>
              <a:gd name="connsiteX11" fmla="*/ 3094892 w 3949002"/>
              <a:gd name="connsiteY11" fmla="*/ 2471895 h 2662814"/>
              <a:gd name="connsiteX12" fmla="*/ 2622620 w 3949002"/>
              <a:gd name="connsiteY12" fmla="*/ 2381460 h 2662814"/>
              <a:gd name="connsiteX13" fmla="*/ 2361363 w 3949002"/>
              <a:gd name="connsiteY13" fmla="*/ 2260880 h 2662814"/>
              <a:gd name="connsiteX14" fmla="*/ 2090057 w 3949002"/>
              <a:gd name="connsiteY14" fmla="*/ 2019719 h 2662814"/>
              <a:gd name="connsiteX15" fmla="*/ 1788607 w 3949002"/>
              <a:gd name="connsiteY15" fmla="*/ 1748414 h 2662814"/>
              <a:gd name="connsiteX16" fmla="*/ 1537398 w 3949002"/>
              <a:gd name="connsiteY16" fmla="*/ 1457011 h 2662814"/>
              <a:gd name="connsiteX17" fmla="*/ 1376624 w 3949002"/>
              <a:gd name="connsiteY17" fmla="*/ 1286189 h 2662814"/>
              <a:gd name="connsiteX18" fmla="*/ 1014883 w 3949002"/>
              <a:gd name="connsiteY18" fmla="*/ 1095271 h 2662814"/>
              <a:gd name="connsiteX19" fmla="*/ 653143 w 3949002"/>
              <a:gd name="connsiteY19" fmla="*/ 854110 h 2662814"/>
              <a:gd name="connsiteX20" fmla="*/ 422031 w 3949002"/>
              <a:gd name="connsiteY20" fmla="*/ 643095 h 2662814"/>
              <a:gd name="connsiteX21" fmla="*/ 231112 w 3949002"/>
              <a:gd name="connsiteY21" fmla="*/ 291403 h 2662814"/>
              <a:gd name="connsiteX22" fmla="*/ 160774 w 3949002"/>
              <a:gd name="connsiteY22" fmla="*/ 0 h 2662814"/>
              <a:gd name="connsiteX23" fmla="*/ 0 w 3949002"/>
              <a:gd name="connsiteY23" fmla="*/ 10049 h 26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949002" h="2662814">
                <a:moveTo>
                  <a:pt x="0" y="10049"/>
                </a:moveTo>
                <a:lnTo>
                  <a:pt x="271305" y="643095"/>
                </a:lnTo>
                <a:lnTo>
                  <a:pt x="683288" y="1004836"/>
                </a:lnTo>
                <a:lnTo>
                  <a:pt x="1356527" y="1426866"/>
                </a:lnTo>
                <a:lnTo>
                  <a:pt x="1808703" y="1929284"/>
                </a:lnTo>
                <a:lnTo>
                  <a:pt x="2331218" y="2391508"/>
                </a:lnTo>
                <a:lnTo>
                  <a:pt x="2944167" y="2572378"/>
                </a:lnTo>
                <a:lnTo>
                  <a:pt x="3516923" y="2632669"/>
                </a:lnTo>
                <a:lnTo>
                  <a:pt x="3928905" y="2662814"/>
                </a:lnTo>
                <a:lnTo>
                  <a:pt x="3949002" y="2572378"/>
                </a:lnTo>
                <a:lnTo>
                  <a:pt x="3526971" y="2532185"/>
                </a:lnTo>
                <a:lnTo>
                  <a:pt x="3094892" y="2471895"/>
                </a:lnTo>
                <a:lnTo>
                  <a:pt x="2622620" y="2381460"/>
                </a:lnTo>
                <a:lnTo>
                  <a:pt x="2361363" y="2260880"/>
                </a:lnTo>
                <a:lnTo>
                  <a:pt x="2090057" y="2019719"/>
                </a:lnTo>
                <a:lnTo>
                  <a:pt x="1788607" y="1748414"/>
                </a:lnTo>
                <a:lnTo>
                  <a:pt x="1537398" y="1457011"/>
                </a:lnTo>
                <a:lnTo>
                  <a:pt x="1376624" y="1286189"/>
                </a:lnTo>
                <a:lnTo>
                  <a:pt x="1014883" y="1095271"/>
                </a:lnTo>
                <a:lnTo>
                  <a:pt x="653143" y="854110"/>
                </a:lnTo>
                <a:lnTo>
                  <a:pt x="422031" y="643095"/>
                </a:lnTo>
                <a:lnTo>
                  <a:pt x="231112" y="291403"/>
                </a:lnTo>
                <a:lnTo>
                  <a:pt x="160774" y="0"/>
                </a:lnTo>
                <a:lnTo>
                  <a:pt x="0" y="10049"/>
                </a:ln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461468" y="1899138"/>
            <a:ext cx="3999244" cy="2743200"/>
          </a:xfrm>
          <a:custGeom>
            <a:avLst/>
            <a:gdLst>
              <a:gd name="connsiteX0" fmla="*/ 70339 w 3999244"/>
              <a:gd name="connsiteY0" fmla="*/ 0 h 2743200"/>
              <a:gd name="connsiteX1" fmla="*/ 0 w 3999244"/>
              <a:gd name="connsiteY1" fmla="*/ 0 h 2743200"/>
              <a:gd name="connsiteX2" fmla="*/ 150725 w 3999244"/>
              <a:gd name="connsiteY2" fmla="*/ 291403 h 2743200"/>
              <a:gd name="connsiteX3" fmla="*/ 241161 w 3999244"/>
              <a:gd name="connsiteY3" fmla="*/ 542611 h 2743200"/>
              <a:gd name="connsiteX4" fmla="*/ 311499 w 3999244"/>
              <a:gd name="connsiteY4" fmla="*/ 653143 h 2743200"/>
              <a:gd name="connsiteX5" fmla="*/ 693336 w 3999244"/>
              <a:gd name="connsiteY5" fmla="*/ 1004836 h 2743200"/>
              <a:gd name="connsiteX6" fmla="*/ 1014884 w 3999244"/>
              <a:gd name="connsiteY6" fmla="*/ 1225899 h 2743200"/>
              <a:gd name="connsiteX7" fmla="*/ 974690 w 3999244"/>
              <a:gd name="connsiteY7" fmla="*/ 1406770 h 2743200"/>
              <a:gd name="connsiteX8" fmla="*/ 753627 w 3999244"/>
              <a:gd name="connsiteY8" fmla="*/ 1537398 h 2743200"/>
              <a:gd name="connsiteX9" fmla="*/ 683288 w 3999244"/>
              <a:gd name="connsiteY9" fmla="*/ 1808704 h 2743200"/>
              <a:gd name="connsiteX10" fmla="*/ 924448 w 3999244"/>
              <a:gd name="connsiteY10" fmla="*/ 2019719 h 2743200"/>
              <a:gd name="connsiteX11" fmla="*/ 1306286 w 3999244"/>
              <a:gd name="connsiteY11" fmla="*/ 2230735 h 2743200"/>
              <a:gd name="connsiteX12" fmla="*/ 1607736 w 3999244"/>
              <a:gd name="connsiteY12" fmla="*/ 2009671 h 2743200"/>
              <a:gd name="connsiteX13" fmla="*/ 1708220 w 3999244"/>
              <a:gd name="connsiteY13" fmla="*/ 1818752 h 2743200"/>
              <a:gd name="connsiteX14" fmla="*/ 2270928 w 3999244"/>
              <a:gd name="connsiteY14" fmla="*/ 2341266 h 2743200"/>
              <a:gd name="connsiteX15" fmla="*/ 2461846 w 3999244"/>
              <a:gd name="connsiteY15" fmla="*/ 2481943 h 2743200"/>
              <a:gd name="connsiteX16" fmla="*/ 3024554 w 3999244"/>
              <a:gd name="connsiteY16" fmla="*/ 2622620 h 2743200"/>
              <a:gd name="connsiteX17" fmla="*/ 3778180 w 3999244"/>
              <a:gd name="connsiteY17" fmla="*/ 2723104 h 2743200"/>
              <a:gd name="connsiteX18" fmla="*/ 3999244 w 3999244"/>
              <a:gd name="connsiteY18" fmla="*/ 2743200 h 2743200"/>
              <a:gd name="connsiteX19" fmla="*/ 3999244 w 3999244"/>
              <a:gd name="connsiteY19" fmla="*/ 2652765 h 2743200"/>
              <a:gd name="connsiteX20" fmla="*/ 3084844 w 3999244"/>
              <a:gd name="connsiteY20" fmla="*/ 2572378 h 2743200"/>
              <a:gd name="connsiteX21" fmla="*/ 2381459 w 3999244"/>
              <a:gd name="connsiteY21" fmla="*/ 2361363 h 2743200"/>
              <a:gd name="connsiteX22" fmla="*/ 1818752 w 3999244"/>
              <a:gd name="connsiteY22" fmla="*/ 1858946 h 2743200"/>
              <a:gd name="connsiteX23" fmla="*/ 1457011 w 3999244"/>
              <a:gd name="connsiteY23" fmla="*/ 1426866 h 2743200"/>
              <a:gd name="connsiteX24" fmla="*/ 974690 w 3999244"/>
              <a:gd name="connsiteY24" fmla="*/ 1125416 h 2743200"/>
              <a:gd name="connsiteX25" fmla="*/ 562708 w 3999244"/>
              <a:gd name="connsiteY25" fmla="*/ 813917 h 2743200"/>
              <a:gd name="connsiteX26" fmla="*/ 371789 w 3999244"/>
              <a:gd name="connsiteY26" fmla="*/ 612950 h 2743200"/>
              <a:gd name="connsiteX27" fmla="*/ 221064 w 3999244"/>
              <a:gd name="connsiteY27" fmla="*/ 281354 h 2743200"/>
              <a:gd name="connsiteX28" fmla="*/ 70339 w 3999244"/>
              <a:gd name="connsiteY28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999244" h="2743200">
                <a:moveTo>
                  <a:pt x="70339" y="0"/>
                </a:moveTo>
                <a:lnTo>
                  <a:pt x="0" y="0"/>
                </a:lnTo>
                <a:lnTo>
                  <a:pt x="150725" y="291403"/>
                </a:lnTo>
                <a:lnTo>
                  <a:pt x="241161" y="542611"/>
                </a:lnTo>
                <a:lnTo>
                  <a:pt x="311499" y="653143"/>
                </a:lnTo>
                <a:lnTo>
                  <a:pt x="693336" y="1004836"/>
                </a:lnTo>
                <a:lnTo>
                  <a:pt x="1014884" y="1225899"/>
                </a:lnTo>
                <a:lnTo>
                  <a:pt x="974690" y="1406770"/>
                </a:lnTo>
                <a:lnTo>
                  <a:pt x="753627" y="1537398"/>
                </a:lnTo>
                <a:lnTo>
                  <a:pt x="683288" y="1808704"/>
                </a:lnTo>
                <a:lnTo>
                  <a:pt x="924448" y="2019719"/>
                </a:lnTo>
                <a:lnTo>
                  <a:pt x="1306286" y="2230735"/>
                </a:lnTo>
                <a:lnTo>
                  <a:pt x="1607736" y="2009671"/>
                </a:lnTo>
                <a:lnTo>
                  <a:pt x="1708220" y="1818752"/>
                </a:lnTo>
                <a:lnTo>
                  <a:pt x="2270928" y="2341266"/>
                </a:lnTo>
                <a:lnTo>
                  <a:pt x="2461846" y="2481943"/>
                </a:lnTo>
                <a:lnTo>
                  <a:pt x="3024554" y="2622620"/>
                </a:lnTo>
                <a:lnTo>
                  <a:pt x="3778180" y="2723104"/>
                </a:lnTo>
                <a:lnTo>
                  <a:pt x="3999244" y="2743200"/>
                </a:lnTo>
                <a:lnTo>
                  <a:pt x="3999244" y="2652765"/>
                </a:lnTo>
                <a:lnTo>
                  <a:pt x="3084844" y="2572378"/>
                </a:lnTo>
                <a:lnTo>
                  <a:pt x="2381459" y="2361363"/>
                </a:lnTo>
                <a:lnTo>
                  <a:pt x="1818752" y="1858946"/>
                </a:lnTo>
                <a:lnTo>
                  <a:pt x="1457011" y="1426866"/>
                </a:lnTo>
                <a:lnTo>
                  <a:pt x="974690" y="1125416"/>
                </a:lnTo>
                <a:lnTo>
                  <a:pt x="562708" y="813917"/>
                </a:lnTo>
                <a:lnTo>
                  <a:pt x="371789" y="612950"/>
                </a:lnTo>
                <a:lnTo>
                  <a:pt x="221064" y="281354"/>
                </a:lnTo>
                <a:lnTo>
                  <a:pt x="70339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4371033" y="1899138"/>
            <a:ext cx="4119824" cy="2803491"/>
          </a:xfrm>
          <a:custGeom>
            <a:avLst/>
            <a:gdLst>
              <a:gd name="connsiteX0" fmla="*/ 0 w 4119824"/>
              <a:gd name="connsiteY0" fmla="*/ 10049 h 2803491"/>
              <a:gd name="connsiteX1" fmla="*/ 231112 w 4119824"/>
              <a:gd name="connsiteY1" fmla="*/ 432080 h 2803491"/>
              <a:gd name="connsiteX2" fmla="*/ 482321 w 4119824"/>
              <a:gd name="connsiteY2" fmla="*/ 823965 h 2803491"/>
              <a:gd name="connsiteX3" fmla="*/ 1045029 w 4119824"/>
              <a:gd name="connsiteY3" fmla="*/ 1215851 h 2803491"/>
              <a:gd name="connsiteX4" fmla="*/ 994787 w 4119824"/>
              <a:gd name="connsiteY4" fmla="*/ 1386673 h 2803491"/>
              <a:gd name="connsiteX5" fmla="*/ 803868 w 4119824"/>
              <a:gd name="connsiteY5" fmla="*/ 1557495 h 2803491"/>
              <a:gd name="connsiteX6" fmla="*/ 753626 w 4119824"/>
              <a:gd name="connsiteY6" fmla="*/ 1939332 h 2803491"/>
              <a:gd name="connsiteX7" fmla="*/ 1195754 w 4119824"/>
              <a:gd name="connsiteY7" fmla="*/ 2240783 h 2803491"/>
              <a:gd name="connsiteX8" fmla="*/ 1858945 w 4119824"/>
              <a:gd name="connsiteY8" fmla="*/ 2502040 h 2803491"/>
              <a:gd name="connsiteX9" fmla="*/ 2341266 w 4119824"/>
              <a:gd name="connsiteY9" fmla="*/ 2391508 h 2803491"/>
              <a:gd name="connsiteX10" fmla="*/ 2592475 w 4119824"/>
              <a:gd name="connsiteY10" fmla="*/ 2582427 h 2803491"/>
              <a:gd name="connsiteX11" fmla="*/ 3557116 w 4119824"/>
              <a:gd name="connsiteY11" fmla="*/ 2713055 h 2803491"/>
              <a:gd name="connsiteX12" fmla="*/ 4119824 w 4119824"/>
              <a:gd name="connsiteY12" fmla="*/ 2803491 h 2803491"/>
              <a:gd name="connsiteX13" fmla="*/ 4089679 w 4119824"/>
              <a:gd name="connsiteY13" fmla="*/ 2471895 h 2803491"/>
              <a:gd name="connsiteX14" fmla="*/ 3044651 w 4119824"/>
              <a:gd name="connsiteY14" fmla="*/ 2391508 h 2803491"/>
              <a:gd name="connsiteX15" fmla="*/ 2733152 w 4119824"/>
              <a:gd name="connsiteY15" fmla="*/ 2301073 h 2803491"/>
              <a:gd name="connsiteX16" fmla="*/ 2200589 w 4119824"/>
              <a:gd name="connsiteY16" fmla="*/ 1919236 h 2803491"/>
              <a:gd name="connsiteX17" fmla="*/ 1939332 w 4119824"/>
              <a:gd name="connsiteY17" fmla="*/ 1668027 h 2803491"/>
              <a:gd name="connsiteX18" fmla="*/ 1919235 w 4119824"/>
              <a:gd name="connsiteY18" fmla="*/ 1376625 h 2803491"/>
              <a:gd name="connsiteX19" fmla="*/ 1728316 w 4119824"/>
              <a:gd name="connsiteY19" fmla="*/ 1125416 h 2803491"/>
              <a:gd name="connsiteX20" fmla="*/ 1386672 w 4119824"/>
              <a:gd name="connsiteY20" fmla="*/ 1045029 h 2803491"/>
              <a:gd name="connsiteX21" fmla="*/ 1135464 w 4119824"/>
              <a:gd name="connsiteY21" fmla="*/ 1004836 h 2803491"/>
              <a:gd name="connsiteX22" fmla="*/ 723481 w 4119824"/>
              <a:gd name="connsiteY22" fmla="*/ 733530 h 2803491"/>
              <a:gd name="connsiteX23" fmla="*/ 542611 w 4119824"/>
              <a:gd name="connsiteY23" fmla="*/ 482321 h 2803491"/>
              <a:gd name="connsiteX24" fmla="*/ 422031 w 4119824"/>
              <a:gd name="connsiteY24" fmla="*/ 190919 h 2803491"/>
              <a:gd name="connsiteX25" fmla="*/ 411982 w 4119824"/>
              <a:gd name="connsiteY25" fmla="*/ 0 h 2803491"/>
              <a:gd name="connsiteX26" fmla="*/ 0 w 4119824"/>
              <a:gd name="connsiteY26" fmla="*/ 10049 h 280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119824" h="2803491">
                <a:moveTo>
                  <a:pt x="0" y="10049"/>
                </a:moveTo>
                <a:lnTo>
                  <a:pt x="231112" y="432080"/>
                </a:lnTo>
                <a:lnTo>
                  <a:pt x="482321" y="823965"/>
                </a:lnTo>
                <a:lnTo>
                  <a:pt x="1045029" y="1215851"/>
                </a:lnTo>
                <a:lnTo>
                  <a:pt x="994787" y="1386673"/>
                </a:lnTo>
                <a:lnTo>
                  <a:pt x="803868" y="1557495"/>
                </a:lnTo>
                <a:lnTo>
                  <a:pt x="753626" y="1939332"/>
                </a:lnTo>
                <a:lnTo>
                  <a:pt x="1195754" y="2240783"/>
                </a:lnTo>
                <a:lnTo>
                  <a:pt x="1858945" y="2502040"/>
                </a:lnTo>
                <a:lnTo>
                  <a:pt x="2341266" y="2391508"/>
                </a:lnTo>
                <a:lnTo>
                  <a:pt x="2592475" y="2582427"/>
                </a:lnTo>
                <a:lnTo>
                  <a:pt x="3557116" y="2713055"/>
                </a:lnTo>
                <a:lnTo>
                  <a:pt x="4119824" y="2803491"/>
                </a:lnTo>
                <a:lnTo>
                  <a:pt x="4089679" y="2471895"/>
                </a:lnTo>
                <a:lnTo>
                  <a:pt x="3044651" y="2391508"/>
                </a:lnTo>
                <a:lnTo>
                  <a:pt x="2733152" y="2301073"/>
                </a:lnTo>
                <a:lnTo>
                  <a:pt x="2200589" y="1919236"/>
                </a:lnTo>
                <a:lnTo>
                  <a:pt x="1939332" y="1668027"/>
                </a:lnTo>
                <a:lnTo>
                  <a:pt x="1919235" y="1376625"/>
                </a:lnTo>
                <a:lnTo>
                  <a:pt x="1728316" y="1125416"/>
                </a:lnTo>
                <a:lnTo>
                  <a:pt x="1386672" y="1045029"/>
                </a:lnTo>
                <a:lnTo>
                  <a:pt x="1135464" y="1004836"/>
                </a:lnTo>
                <a:lnTo>
                  <a:pt x="723481" y="733530"/>
                </a:lnTo>
                <a:lnTo>
                  <a:pt x="542611" y="482321"/>
                </a:lnTo>
                <a:lnTo>
                  <a:pt x="422031" y="190919"/>
                </a:lnTo>
                <a:lnTo>
                  <a:pt x="411982" y="0"/>
                </a:lnTo>
                <a:lnTo>
                  <a:pt x="0" y="10049"/>
                </a:lnTo>
                <a:close/>
              </a:path>
            </a:pathLst>
          </a:custGeom>
          <a:noFill/>
          <a:ln w="19050" cap="flat" cmpd="sng" algn="ctr">
            <a:solidFill>
              <a:srgbClr val="00999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5235191" y="4491613"/>
            <a:ext cx="391886" cy="864158"/>
          </a:xfrm>
          <a:custGeom>
            <a:avLst/>
            <a:gdLst>
              <a:gd name="connsiteX0" fmla="*/ 231112 w 391886"/>
              <a:gd name="connsiteY0" fmla="*/ 0 h 864158"/>
              <a:gd name="connsiteX1" fmla="*/ 60290 w 391886"/>
              <a:gd name="connsiteY1" fmla="*/ 200967 h 864158"/>
              <a:gd name="connsiteX2" fmla="*/ 20097 w 391886"/>
              <a:gd name="connsiteY2" fmla="*/ 492369 h 864158"/>
              <a:gd name="connsiteX3" fmla="*/ 0 w 391886"/>
              <a:gd name="connsiteY3" fmla="*/ 773723 h 864158"/>
              <a:gd name="connsiteX4" fmla="*/ 170822 w 391886"/>
              <a:gd name="connsiteY4" fmla="*/ 864158 h 864158"/>
              <a:gd name="connsiteX5" fmla="*/ 341644 w 391886"/>
              <a:gd name="connsiteY5" fmla="*/ 864158 h 864158"/>
              <a:gd name="connsiteX6" fmla="*/ 391886 w 391886"/>
              <a:gd name="connsiteY6" fmla="*/ 653143 h 864158"/>
              <a:gd name="connsiteX7" fmla="*/ 311499 w 391886"/>
              <a:gd name="connsiteY7" fmla="*/ 361741 h 864158"/>
              <a:gd name="connsiteX8" fmla="*/ 371789 w 391886"/>
              <a:gd name="connsiteY8" fmla="*/ 60290 h 864158"/>
              <a:gd name="connsiteX9" fmla="*/ 231112 w 391886"/>
              <a:gd name="connsiteY9" fmla="*/ 0 h 86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1886" h="864158">
                <a:moveTo>
                  <a:pt x="231112" y="0"/>
                </a:moveTo>
                <a:lnTo>
                  <a:pt x="60290" y="200967"/>
                </a:lnTo>
                <a:lnTo>
                  <a:pt x="20097" y="492369"/>
                </a:lnTo>
                <a:lnTo>
                  <a:pt x="0" y="773723"/>
                </a:lnTo>
                <a:lnTo>
                  <a:pt x="170822" y="864158"/>
                </a:lnTo>
                <a:lnTo>
                  <a:pt x="341644" y="864158"/>
                </a:lnTo>
                <a:lnTo>
                  <a:pt x="391886" y="653143"/>
                </a:lnTo>
                <a:lnTo>
                  <a:pt x="311499" y="361741"/>
                </a:lnTo>
                <a:lnTo>
                  <a:pt x="371789" y="60290"/>
                </a:lnTo>
                <a:lnTo>
                  <a:pt x="231112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727560" y="5677319"/>
            <a:ext cx="371789" cy="311499"/>
          </a:xfrm>
          <a:custGeom>
            <a:avLst/>
            <a:gdLst>
              <a:gd name="connsiteX0" fmla="*/ 120581 w 371789"/>
              <a:gd name="connsiteY0" fmla="*/ 0 h 311499"/>
              <a:gd name="connsiteX1" fmla="*/ 0 w 371789"/>
              <a:gd name="connsiteY1" fmla="*/ 130628 h 311499"/>
              <a:gd name="connsiteX2" fmla="*/ 50242 w 371789"/>
              <a:gd name="connsiteY2" fmla="*/ 231112 h 311499"/>
              <a:gd name="connsiteX3" fmla="*/ 211016 w 371789"/>
              <a:gd name="connsiteY3" fmla="*/ 311499 h 311499"/>
              <a:gd name="connsiteX4" fmla="*/ 371789 w 371789"/>
              <a:gd name="connsiteY4" fmla="*/ 251208 h 311499"/>
              <a:gd name="connsiteX5" fmla="*/ 331596 w 371789"/>
              <a:gd name="connsiteY5" fmla="*/ 100483 h 311499"/>
              <a:gd name="connsiteX6" fmla="*/ 120581 w 371789"/>
              <a:gd name="connsiteY6" fmla="*/ 0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89" h="311499">
                <a:moveTo>
                  <a:pt x="120581" y="0"/>
                </a:moveTo>
                <a:lnTo>
                  <a:pt x="0" y="130628"/>
                </a:lnTo>
                <a:lnTo>
                  <a:pt x="50242" y="231112"/>
                </a:lnTo>
                <a:lnTo>
                  <a:pt x="211016" y="311499"/>
                </a:lnTo>
                <a:lnTo>
                  <a:pt x="371789" y="251208"/>
                </a:lnTo>
                <a:lnTo>
                  <a:pt x="331596" y="100483"/>
                </a:lnTo>
                <a:lnTo>
                  <a:pt x="12058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602145" y="2512088"/>
            <a:ext cx="733530" cy="834013"/>
          </a:xfrm>
          <a:custGeom>
            <a:avLst/>
            <a:gdLst>
              <a:gd name="connsiteX0" fmla="*/ 50242 w 733530"/>
              <a:gd name="connsiteY0" fmla="*/ 0 h 834013"/>
              <a:gd name="connsiteX1" fmla="*/ 60290 w 733530"/>
              <a:gd name="connsiteY1" fmla="*/ 40193 h 834013"/>
              <a:gd name="connsiteX2" fmla="*/ 70339 w 733530"/>
              <a:gd name="connsiteY2" fmla="*/ 70338 h 834013"/>
              <a:gd name="connsiteX3" fmla="*/ 160774 w 733530"/>
              <a:gd name="connsiteY3" fmla="*/ 221064 h 834013"/>
              <a:gd name="connsiteX4" fmla="*/ 331596 w 733530"/>
              <a:gd name="connsiteY4" fmla="*/ 361741 h 834013"/>
              <a:gd name="connsiteX5" fmla="*/ 612950 w 733530"/>
              <a:gd name="connsiteY5" fmla="*/ 532563 h 834013"/>
              <a:gd name="connsiteX6" fmla="*/ 733530 w 733530"/>
              <a:gd name="connsiteY6" fmla="*/ 622998 h 834013"/>
              <a:gd name="connsiteX7" fmla="*/ 673240 w 733530"/>
              <a:gd name="connsiteY7" fmla="*/ 743578 h 834013"/>
              <a:gd name="connsiteX8" fmla="*/ 572756 w 733530"/>
              <a:gd name="connsiteY8" fmla="*/ 834013 h 834013"/>
              <a:gd name="connsiteX9" fmla="*/ 522514 w 733530"/>
              <a:gd name="connsiteY9" fmla="*/ 683288 h 834013"/>
              <a:gd name="connsiteX10" fmla="*/ 361741 w 733530"/>
              <a:gd name="connsiteY10" fmla="*/ 512466 h 834013"/>
              <a:gd name="connsiteX11" fmla="*/ 100484 w 733530"/>
              <a:gd name="connsiteY11" fmla="*/ 331596 h 834013"/>
              <a:gd name="connsiteX12" fmla="*/ 0 w 733530"/>
              <a:gd name="connsiteY12" fmla="*/ 110532 h 834013"/>
              <a:gd name="connsiteX13" fmla="*/ 50242 w 733530"/>
              <a:gd name="connsiteY13" fmla="*/ 0 h 83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530" h="834013">
                <a:moveTo>
                  <a:pt x="50242" y="0"/>
                </a:moveTo>
                <a:cubicBezTo>
                  <a:pt x="53591" y="13398"/>
                  <a:pt x="56496" y="26914"/>
                  <a:pt x="60290" y="40193"/>
                </a:cubicBezTo>
                <a:cubicBezTo>
                  <a:pt x="63200" y="50377"/>
                  <a:pt x="70339" y="70338"/>
                  <a:pt x="70339" y="70338"/>
                </a:cubicBezTo>
                <a:lnTo>
                  <a:pt x="160774" y="221064"/>
                </a:lnTo>
                <a:lnTo>
                  <a:pt x="331596" y="361741"/>
                </a:lnTo>
                <a:lnTo>
                  <a:pt x="612950" y="532563"/>
                </a:lnTo>
                <a:lnTo>
                  <a:pt x="733530" y="622998"/>
                </a:lnTo>
                <a:lnTo>
                  <a:pt x="673240" y="743578"/>
                </a:lnTo>
                <a:lnTo>
                  <a:pt x="572756" y="834013"/>
                </a:lnTo>
                <a:lnTo>
                  <a:pt x="522514" y="683288"/>
                </a:lnTo>
                <a:lnTo>
                  <a:pt x="361741" y="512466"/>
                </a:lnTo>
                <a:lnTo>
                  <a:pt x="100484" y="331596"/>
                </a:lnTo>
                <a:lnTo>
                  <a:pt x="0" y="110532"/>
                </a:lnTo>
                <a:lnTo>
                  <a:pt x="50242" y="0"/>
                </a:lnTo>
                <a:close/>
              </a:path>
            </a:pathLst>
          </a:custGeom>
          <a:solidFill>
            <a:srgbClr val="99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6248400" y="2209800"/>
            <a:ext cx="463061" cy="864159"/>
          </a:xfrm>
          <a:custGeom>
            <a:avLst/>
            <a:gdLst>
              <a:gd name="connsiteX0" fmla="*/ 0 w 844061"/>
              <a:gd name="connsiteY0" fmla="*/ 231113 h 864159"/>
              <a:gd name="connsiteX1" fmla="*/ 200967 w 844061"/>
              <a:gd name="connsiteY1" fmla="*/ 30146 h 864159"/>
              <a:gd name="connsiteX2" fmla="*/ 622998 w 844061"/>
              <a:gd name="connsiteY2" fmla="*/ 0 h 864159"/>
              <a:gd name="connsiteX3" fmla="*/ 844061 w 844061"/>
              <a:gd name="connsiteY3" fmla="*/ 160774 h 864159"/>
              <a:gd name="connsiteX4" fmla="*/ 733529 w 844061"/>
              <a:gd name="connsiteY4" fmla="*/ 602902 h 864159"/>
              <a:gd name="connsiteX5" fmla="*/ 612949 w 844061"/>
              <a:gd name="connsiteY5" fmla="*/ 864159 h 864159"/>
              <a:gd name="connsiteX6" fmla="*/ 492369 w 844061"/>
              <a:gd name="connsiteY6" fmla="*/ 723482 h 864159"/>
              <a:gd name="connsiteX7" fmla="*/ 522514 w 844061"/>
              <a:gd name="connsiteY7" fmla="*/ 331596 h 864159"/>
              <a:gd name="connsiteX8" fmla="*/ 291402 w 844061"/>
              <a:gd name="connsiteY8" fmla="*/ 211016 h 864159"/>
              <a:gd name="connsiteX9" fmla="*/ 0 w 844061"/>
              <a:gd name="connsiteY9" fmla="*/ 231113 h 864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44061" h="864159">
                <a:moveTo>
                  <a:pt x="0" y="231113"/>
                </a:moveTo>
                <a:lnTo>
                  <a:pt x="200967" y="30146"/>
                </a:lnTo>
                <a:lnTo>
                  <a:pt x="622998" y="0"/>
                </a:lnTo>
                <a:lnTo>
                  <a:pt x="844061" y="160774"/>
                </a:lnTo>
                <a:lnTo>
                  <a:pt x="733529" y="602902"/>
                </a:lnTo>
                <a:lnTo>
                  <a:pt x="612949" y="864159"/>
                </a:lnTo>
                <a:lnTo>
                  <a:pt x="492369" y="723482"/>
                </a:lnTo>
                <a:lnTo>
                  <a:pt x="522514" y="331596"/>
                </a:lnTo>
                <a:lnTo>
                  <a:pt x="291402" y="211016"/>
                </a:lnTo>
                <a:lnTo>
                  <a:pt x="0" y="231113"/>
                </a:lnTo>
                <a:close/>
              </a:path>
            </a:pathLst>
          </a:custGeom>
          <a:solidFill>
            <a:srgbClr val="9966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rot="5400000">
            <a:off x="1143794" y="4114006"/>
            <a:ext cx="5181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2819400" y="6400800"/>
            <a:ext cx="5943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ectangle 34"/>
          <p:cNvSpPr/>
          <p:nvPr/>
        </p:nvSpPr>
        <p:spPr bwMode="auto">
          <a:xfrm>
            <a:off x="7772400" y="4800600"/>
            <a:ext cx="609600" cy="1447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 rot="3972459">
            <a:off x="6127612" y="2515580"/>
            <a:ext cx="371789" cy="311499"/>
          </a:xfrm>
          <a:custGeom>
            <a:avLst/>
            <a:gdLst>
              <a:gd name="connsiteX0" fmla="*/ 120581 w 371789"/>
              <a:gd name="connsiteY0" fmla="*/ 0 h 311499"/>
              <a:gd name="connsiteX1" fmla="*/ 0 w 371789"/>
              <a:gd name="connsiteY1" fmla="*/ 130628 h 311499"/>
              <a:gd name="connsiteX2" fmla="*/ 50242 w 371789"/>
              <a:gd name="connsiteY2" fmla="*/ 231112 h 311499"/>
              <a:gd name="connsiteX3" fmla="*/ 211016 w 371789"/>
              <a:gd name="connsiteY3" fmla="*/ 311499 h 311499"/>
              <a:gd name="connsiteX4" fmla="*/ 371789 w 371789"/>
              <a:gd name="connsiteY4" fmla="*/ 251208 h 311499"/>
              <a:gd name="connsiteX5" fmla="*/ 331596 w 371789"/>
              <a:gd name="connsiteY5" fmla="*/ 100483 h 311499"/>
              <a:gd name="connsiteX6" fmla="*/ 120581 w 371789"/>
              <a:gd name="connsiteY6" fmla="*/ 0 h 311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789" h="311499">
                <a:moveTo>
                  <a:pt x="120581" y="0"/>
                </a:moveTo>
                <a:lnTo>
                  <a:pt x="0" y="130628"/>
                </a:lnTo>
                <a:lnTo>
                  <a:pt x="50242" y="231112"/>
                </a:lnTo>
                <a:lnTo>
                  <a:pt x="211016" y="311499"/>
                </a:lnTo>
                <a:lnTo>
                  <a:pt x="371789" y="251208"/>
                </a:lnTo>
                <a:lnTo>
                  <a:pt x="331596" y="100483"/>
                </a:lnTo>
                <a:lnTo>
                  <a:pt x="120581" y="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9" name="Freeform 48"/>
          <p:cNvSpPr/>
          <p:nvPr/>
        </p:nvSpPr>
        <p:spPr bwMode="auto">
          <a:xfrm>
            <a:off x="3810000" y="1889935"/>
            <a:ext cx="4642338" cy="4434665"/>
          </a:xfrm>
          <a:custGeom>
            <a:avLst/>
            <a:gdLst>
              <a:gd name="connsiteX0" fmla="*/ 532562 w 4642338"/>
              <a:gd name="connsiteY0" fmla="*/ 20097 h 4434665"/>
              <a:gd name="connsiteX1" fmla="*/ 703384 w 4642338"/>
              <a:gd name="connsiteY1" fmla="*/ 361741 h 4434665"/>
              <a:gd name="connsiteX2" fmla="*/ 783771 w 4642338"/>
              <a:gd name="connsiteY2" fmla="*/ 572756 h 4434665"/>
              <a:gd name="connsiteX3" fmla="*/ 763674 w 4642338"/>
              <a:gd name="connsiteY3" fmla="*/ 703385 h 4434665"/>
              <a:gd name="connsiteX4" fmla="*/ 874206 w 4642338"/>
              <a:gd name="connsiteY4" fmla="*/ 974690 h 4434665"/>
              <a:gd name="connsiteX5" fmla="*/ 1145512 w 4642338"/>
              <a:gd name="connsiteY5" fmla="*/ 1145512 h 4434665"/>
              <a:gd name="connsiteX6" fmla="*/ 1336430 w 4642338"/>
              <a:gd name="connsiteY6" fmla="*/ 1396721 h 4434665"/>
              <a:gd name="connsiteX7" fmla="*/ 1306285 w 4642338"/>
              <a:gd name="connsiteY7" fmla="*/ 1627833 h 4434665"/>
              <a:gd name="connsiteX8" fmla="*/ 1225899 w 4642338"/>
              <a:gd name="connsiteY8" fmla="*/ 1909187 h 4434665"/>
              <a:gd name="connsiteX9" fmla="*/ 844061 w 4642338"/>
              <a:gd name="connsiteY9" fmla="*/ 1959429 h 4434665"/>
              <a:gd name="connsiteX10" fmla="*/ 351692 w 4642338"/>
              <a:gd name="connsiteY10" fmla="*/ 1949380 h 4434665"/>
              <a:gd name="connsiteX11" fmla="*/ 0 w 4642338"/>
              <a:gd name="connsiteY11" fmla="*/ 1949380 h 4434665"/>
              <a:gd name="connsiteX12" fmla="*/ 0 w 4642338"/>
              <a:gd name="connsiteY12" fmla="*/ 2039816 h 4434665"/>
              <a:gd name="connsiteX13" fmla="*/ 532562 w 4642338"/>
              <a:gd name="connsiteY13" fmla="*/ 2059912 h 4434665"/>
              <a:gd name="connsiteX14" fmla="*/ 994786 w 4642338"/>
              <a:gd name="connsiteY14" fmla="*/ 2029767 h 4434665"/>
              <a:gd name="connsiteX15" fmla="*/ 1326382 w 4642338"/>
              <a:gd name="connsiteY15" fmla="*/ 2029767 h 4434665"/>
              <a:gd name="connsiteX16" fmla="*/ 1647929 w 4642338"/>
              <a:gd name="connsiteY16" fmla="*/ 2240783 h 4434665"/>
              <a:gd name="connsiteX17" fmla="*/ 1647929 w 4642338"/>
              <a:gd name="connsiteY17" fmla="*/ 2491991 h 4434665"/>
              <a:gd name="connsiteX18" fmla="*/ 1497204 w 4642338"/>
              <a:gd name="connsiteY18" fmla="*/ 2733152 h 4434665"/>
              <a:gd name="connsiteX19" fmla="*/ 1426866 w 4642338"/>
              <a:gd name="connsiteY19" fmla="*/ 3135086 h 4434665"/>
              <a:gd name="connsiteX20" fmla="*/ 1406769 w 4642338"/>
              <a:gd name="connsiteY20" fmla="*/ 3376246 h 4434665"/>
              <a:gd name="connsiteX21" fmla="*/ 1748413 w 4642338"/>
              <a:gd name="connsiteY21" fmla="*/ 3567165 h 4434665"/>
              <a:gd name="connsiteX22" fmla="*/ 1929283 w 4642338"/>
              <a:gd name="connsiteY22" fmla="*/ 3788229 h 4434665"/>
              <a:gd name="connsiteX23" fmla="*/ 1889090 w 4642338"/>
              <a:gd name="connsiteY23" fmla="*/ 3918857 h 4434665"/>
              <a:gd name="connsiteX24" fmla="*/ 1979525 w 4642338"/>
              <a:gd name="connsiteY24" fmla="*/ 4059534 h 4434665"/>
              <a:gd name="connsiteX25" fmla="*/ 2140299 w 4642338"/>
              <a:gd name="connsiteY25" fmla="*/ 4119824 h 4434665"/>
              <a:gd name="connsiteX26" fmla="*/ 2130250 w 4642338"/>
              <a:gd name="connsiteY26" fmla="*/ 4431323 h 4434665"/>
              <a:gd name="connsiteX27" fmla="*/ 2250830 w 4642338"/>
              <a:gd name="connsiteY27" fmla="*/ 4431323 h 4434665"/>
              <a:gd name="connsiteX28" fmla="*/ 2311121 w 4642338"/>
              <a:gd name="connsiteY28" fmla="*/ 3989196 h 4434665"/>
              <a:gd name="connsiteX29" fmla="*/ 2291024 w 4642338"/>
              <a:gd name="connsiteY29" fmla="*/ 3808325 h 4434665"/>
              <a:gd name="connsiteX30" fmla="*/ 2049863 w 4642338"/>
              <a:gd name="connsiteY30" fmla="*/ 3717890 h 4434665"/>
              <a:gd name="connsiteX31" fmla="*/ 1828800 w 4642338"/>
              <a:gd name="connsiteY31" fmla="*/ 3577213 h 4434665"/>
              <a:gd name="connsiteX32" fmla="*/ 1818751 w 4642338"/>
              <a:gd name="connsiteY32" fmla="*/ 3275763 h 4434665"/>
              <a:gd name="connsiteX33" fmla="*/ 1828800 w 4642338"/>
              <a:gd name="connsiteY33" fmla="*/ 3074796 h 4434665"/>
              <a:gd name="connsiteX34" fmla="*/ 1778558 w 4642338"/>
              <a:gd name="connsiteY34" fmla="*/ 2924070 h 4434665"/>
              <a:gd name="connsiteX35" fmla="*/ 1848896 w 4642338"/>
              <a:gd name="connsiteY35" fmla="*/ 2622620 h 4434665"/>
              <a:gd name="connsiteX36" fmla="*/ 1848896 w 4642338"/>
              <a:gd name="connsiteY36" fmla="*/ 2351314 h 4434665"/>
              <a:gd name="connsiteX37" fmla="*/ 2321169 w 4642338"/>
              <a:gd name="connsiteY37" fmla="*/ 2542233 h 4434665"/>
              <a:gd name="connsiteX38" fmla="*/ 2682910 w 4642338"/>
              <a:gd name="connsiteY38" fmla="*/ 2502040 h 4434665"/>
              <a:gd name="connsiteX39" fmla="*/ 2873828 w 4642338"/>
              <a:gd name="connsiteY39" fmla="*/ 2451798 h 4434665"/>
              <a:gd name="connsiteX40" fmla="*/ 3044650 w 4642338"/>
              <a:gd name="connsiteY40" fmla="*/ 2562330 h 4434665"/>
              <a:gd name="connsiteX41" fmla="*/ 3326004 w 4642338"/>
              <a:gd name="connsiteY41" fmla="*/ 2642717 h 4434665"/>
              <a:gd name="connsiteX42" fmla="*/ 3959050 w 4642338"/>
              <a:gd name="connsiteY42" fmla="*/ 2713055 h 4434665"/>
              <a:gd name="connsiteX43" fmla="*/ 3969099 w 4642338"/>
              <a:gd name="connsiteY43" fmla="*/ 2974312 h 4434665"/>
              <a:gd name="connsiteX44" fmla="*/ 4642338 w 4642338"/>
              <a:gd name="connsiteY44" fmla="*/ 2954216 h 4434665"/>
              <a:gd name="connsiteX45" fmla="*/ 4642338 w 4642338"/>
              <a:gd name="connsiteY45" fmla="*/ 2371411 h 4434665"/>
              <a:gd name="connsiteX46" fmla="*/ 4250452 w 4642338"/>
              <a:gd name="connsiteY46" fmla="*/ 2371411 h 4434665"/>
              <a:gd name="connsiteX47" fmla="*/ 3607358 w 4642338"/>
              <a:gd name="connsiteY47" fmla="*/ 2331218 h 4434665"/>
              <a:gd name="connsiteX48" fmla="*/ 3285811 w 4642338"/>
              <a:gd name="connsiteY48" fmla="*/ 2190541 h 4434665"/>
              <a:gd name="connsiteX49" fmla="*/ 2954215 w 4642338"/>
              <a:gd name="connsiteY49" fmla="*/ 1989574 h 4434665"/>
              <a:gd name="connsiteX50" fmla="*/ 2662813 w 4642338"/>
              <a:gd name="connsiteY50" fmla="*/ 1718268 h 4434665"/>
              <a:gd name="connsiteX51" fmla="*/ 2532184 w 4642338"/>
              <a:gd name="connsiteY51" fmla="*/ 1527350 h 4434665"/>
              <a:gd name="connsiteX52" fmla="*/ 2491991 w 4642338"/>
              <a:gd name="connsiteY52" fmla="*/ 1276141 h 4434665"/>
              <a:gd name="connsiteX53" fmla="*/ 2461846 w 4642338"/>
              <a:gd name="connsiteY53" fmla="*/ 1195754 h 4434665"/>
              <a:gd name="connsiteX54" fmla="*/ 2823586 w 4642338"/>
              <a:gd name="connsiteY54" fmla="*/ 1185706 h 4434665"/>
              <a:gd name="connsiteX55" fmla="*/ 2934118 w 4642338"/>
              <a:gd name="connsiteY55" fmla="*/ 683288 h 4434665"/>
              <a:gd name="connsiteX56" fmla="*/ 2914022 w 4642338"/>
              <a:gd name="connsiteY56" fmla="*/ 361741 h 4434665"/>
              <a:gd name="connsiteX57" fmla="*/ 2823586 w 4642338"/>
              <a:gd name="connsiteY57" fmla="*/ 271306 h 4434665"/>
              <a:gd name="connsiteX58" fmla="*/ 2642716 w 4642338"/>
              <a:gd name="connsiteY58" fmla="*/ 180870 h 4434665"/>
              <a:gd name="connsiteX59" fmla="*/ 2512088 w 4642338"/>
              <a:gd name="connsiteY59" fmla="*/ 0 h 4434665"/>
              <a:gd name="connsiteX60" fmla="*/ 2341266 w 4642338"/>
              <a:gd name="connsiteY60" fmla="*/ 0 h 4434665"/>
              <a:gd name="connsiteX61" fmla="*/ 2461846 w 4642338"/>
              <a:gd name="connsiteY61" fmla="*/ 291402 h 4434665"/>
              <a:gd name="connsiteX62" fmla="*/ 2381459 w 4642338"/>
              <a:gd name="connsiteY62" fmla="*/ 562708 h 4434665"/>
              <a:gd name="connsiteX63" fmla="*/ 2311121 w 4642338"/>
              <a:gd name="connsiteY63" fmla="*/ 753627 h 4434665"/>
              <a:gd name="connsiteX64" fmla="*/ 2311121 w 4642338"/>
              <a:gd name="connsiteY64" fmla="*/ 974690 h 4434665"/>
              <a:gd name="connsiteX65" fmla="*/ 2260879 w 4642338"/>
              <a:gd name="connsiteY65" fmla="*/ 1045029 h 4434665"/>
              <a:gd name="connsiteX66" fmla="*/ 1758461 w 4642338"/>
              <a:gd name="connsiteY66" fmla="*/ 944545 h 4434665"/>
              <a:gd name="connsiteX67" fmla="*/ 1416817 w 4642338"/>
              <a:gd name="connsiteY67" fmla="*/ 743578 h 4434665"/>
              <a:gd name="connsiteX68" fmla="*/ 1205802 w 4642338"/>
              <a:gd name="connsiteY68" fmla="*/ 532563 h 4434665"/>
              <a:gd name="connsiteX69" fmla="*/ 1065125 w 4642338"/>
              <a:gd name="connsiteY69" fmla="*/ 241161 h 4434665"/>
              <a:gd name="connsiteX70" fmla="*/ 1034980 w 4642338"/>
              <a:gd name="connsiteY70" fmla="*/ 0 h 4434665"/>
              <a:gd name="connsiteX71" fmla="*/ 532562 w 4642338"/>
              <a:gd name="connsiteY71" fmla="*/ 20097 h 443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642338" h="4434665">
                <a:moveTo>
                  <a:pt x="532562" y="20097"/>
                </a:moveTo>
                <a:lnTo>
                  <a:pt x="703384" y="361741"/>
                </a:lnTo>
                <a:lnTo>
                  <a:pt x="783771" y="572756"/>
                </a:lnTo>
                <a:lnTo>
                  <a:pt x="763674" y="703385"/>
                </a:lnTo>
                <a:lnTo>
                  <a:pt x="874206" y="974690"/>
                </a:lnTo>
                <a:lnTo>
                  <a:pt x="1145512" y="1145512"/>
                </a:lnTo>
                <a:lnTo>
                  <a:pt x="1336430" y="1396721"/>
                </a:lnTo>
                <a:lnTo>
                  <a:pt x="1306285" y="1627833"/>
                </a:lnTo>
                <a:lnTo>
                  <a:pt x="1225899" y="1909187"/>
                </a:lnTo>
                <a:lnTo>
                  <a:pt x="844061" y="1959429"/>
                </a:lnTo>
                <a:lnTo>
                  <a:pt x="351692" y="1949380"/>
                </a:lnTo>
                <a:lnTo>
                  <a:pt x="0" y="1949380"/>
                </a:lnTo>
                <a:lnTo>
                  <a:pt x="0" y="2039816"/>
                </a:lnTo>
                <a:lnTo>
                  <a:pt x="532562" y="2059912"/>
                </a:lnTo>
                <a:lnTo>
                  <a:pt x="994786" y="2029767"/>
                </a:lnTo>
                <a:lnTo>
                  <a:pt x="1326382" y="2029767"/>
                </a:lnTo>
                <a:lnTo>
                  <a:pt x="1647929" y="2240783"/>
                </a:lnTo>
                <a:lnTo>
                  <a:pt x="1647929" y="2491991"/>
                </a:lnTo>
                <a:lnTo>
                  <a:pt x="1497204" y="2733152"/>
                </a:lnTo>
                <a:lnTo>
                  <a:pt x="1426866" y="3135086"/>
                </a:lnTo>
                <a:lnTo>
                  <a:pt x="1406769" y="3376246"/>
                </a:lnTo>
                <a:lnTo>
                  <a:pt x="1748413" y="3567165"/>
                </a:lnTo>
                <a:lnTo>
                  <a:pt x="1929283" y="3788229"/>
                </a:lnTo>
                <a:lnTo>
                  <a:pt x="1889090" y="3918857"/>
                </a:lnTo>
                <a:lnTo>
                  <a:pt x="1979525" y="4059534"/>
                </a:lnTo>
                <a:lnTo>
                  <a:pt x="2140299" y="4119824"/>
                </a:lnTo>
                <a:cubicBezTo>
                  <a:pt x="2119986" y="4434665"/>
                  <a:pt x="2016153" y="4431323"/>
                  <a:pt x="2130250" y="4431323"/>
                </a:cubicBezTo>
                <a:lnTo>
                  <a:pt x="2250830" y="4431323"/>
                </a:lnTo>
                <a:lnTo>
                  <a:pt x="2311121" y="3989196"/>
                </a:lnTo>
                <a:lnTo>
                  <a:pt x="2291024" y="3808325"/>
                </a:lnTo>
                <a:lnTo>
                  <a:pt x="2049863" y="3717890"/>
                </a:lnTo>
                <a:lnTo>
                  <a:pt x="1828800" y="3577213"/>
                </a:lnTo>
                <a:lnTo>
                  <a:pt x="1818751" y="3275763"/>
                </a:lnTo>
                <a:cubicBezTo>
                  <a:pt x="1829390" y="3094910"/>
                  <a:pt x="1828800" y="3161980"/>
                  <a:pt x="1828800" y="3074796"/>
                </a:cubicBezTo>
                <a:lnTo>
                  <a:pt x="1778558" y="2924070"/>
                </a:lnTo>
                <a:lnTo>
                  <a:pt x="1848896" y="2622620"/>
                </a:lnTo>
                <a:lnTo>
                  <a:pt x="1848896" y="2351314"/>
                </a:lnTo>
                <a:lnTo>
                  <a:pt x="2321169" y="2542233"/>
                </a:lnTo>
                <a:lnTo>
                  <a:pt x="2682910" y="2502040"/>
                </a:lnTo>
                <a:lnTo>
                  <a:pt x="2873828" y="2451798"/>
                </a:lnTo>
                <a:lnTo>
                  <a:pt x="3044650" y="2562330"/>
                </a:lnTo>
                <a:lnTo>
                  <a:pt x="3326004" y="2642717"/>
                </a:lnTo>
                <a:lnTo>
                  <a:pt x="3959050" y="2713055"/>
                </a:lnTo>
                <a:lnTo>
                  <a:pt x="3969099" y="2974312"/>
                </a:lnTo>
                <a:cubicBezTo>
                  <a:pt x="4193587" y="2970962"/>
                  <a:pt x="4642338" y="3178729"/>
                  <a:pt x="4642338" y="2954216"/>
                </a:cubicBezTo>
                <a:lnTo>
                  <a:pt x="4642338" y="2371411"/>
                </a:lnTo>
                <a:lnTo>
                  <a:pt x="4250452" y="2371411"/>
                </a:lnTo>
                <a:lnTo>
                  <a:pt x="3607358" y="2331218"/>
                </a:lnTo>
                <a:lnTo>
                  <a:pt x="3285811" y="2190541"/>
                </a:lnTo>
                <a:lnTo>
                  <a:pt x="2954215" y="1989574"/>
                </a:lnTo>
                <a:lnTo>
                  <a:pt x="2662813" y="1718268"/>
                </a:lnTo>
                <a:lnTo>
                  <a:pt x="2532184" y="1527350"/>
                </a:lnTo>
                <a:lnTo>
                  <a:pt x="2491991" y="1276141"/>
                </a:lnTo>
                <a:lnTo>
                  <a:pt x="2461846" y="1195754"/>
                </a:lnTo>
                <a:lnTo>
                  <a:pt x="2823586" y="1185706"/>
                </a:lnTo>
                <a:cubicBezTo>
                  <a:pt x="2861146" y="1018392"/>
                  <a:pt x="2934118" y="854766"/>
                  <a:pt x="2934118" y="683288"/>
                </a:cubicBezTo>
                <a:lnTo>
                  <a:pt x="2914022" y="361741"/>
                </a:lnTo>
                <a:lnTo>
                  <a:pt x="2823586" y="271306"/>
                </a:lnTo>
                <a:lnTo>
                  <a:pt x="2642716" y="180870"/>
                </a:lnTo>
                <a:lnTo>
                  <a:pt x="2512088" y="0"/>
                </a:lnTo>
                <a:lnTo>
                  <a:pt x="2341266" y="0"/>
                </a:lnTo>
                <a:lnTo>
                  <a:pt x="2461846" y="291402"/>
                </a:lnTo>
                <a:lnTo>
                  <a:pt x="2381459" y="562708"/>
                </a:lnTo>
                <a:lnTo>
                  <a:pt x="2311121" y="753627"/>
                </a:lnTo>
                <a:lnTo>
                  <a:pt x="2311121" y="974690"/>
                </a:lnTo>
                <a:lnTo>
                  <a:pt x="2260879" y="1045029"/>
                </a:lnTo>
                <a:lnTo>
                  <a:pt x="1758461" y="944545"/>
                </a:lnTo>
                <a:lnTo>
                  <a:pt x="1416817" y="743578"/>
                </a:lnTo>
                <a:lnTo>
                  <a:pt x="1205802" y="532563"/>
                </a:lnTo>
                <a:cubicBezTo>
                  <a:pt x="1073803" y="238105"/>
                  <a:pt x="1181620" y="241161"/>
                  <a:pt x="1065125" y="241161"/>
                </a:cubicBezTo>
                <a:lnTo>
                  <a:pt x="1034980" y="0"/>
                </a:lnTo>
                <a:lnTo>
                  <a:pt x="532562" y="20097"/>
                </a:lnTo>
                <a:close/>
              </a:path>
            </a:pathLst>
          </a:custGeom>
          <a:solidFill>
            <a:srgbClr val="6699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914401" y="1828800"/>
            <a:ext cx="259079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Traffic generation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sz="2000" kern="0" dirty="0" smtClean="0">
                <a:solidFill>
                  <a:srgbClr val="F8F8F8"/>
                </a:solidFill>
                <a:latin typeface="+mn-lt"/>
              </a:rPr>
              <a:t>Sewer flows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consumption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sz="2000" kern="0" dirty="0" smtClean="0">
                <a:solidFill>
                  <a:srgbClr val="F8F8F8"/>
                </a:solidFill>
                <a:latin typeface="+mn-lt"/>
              </a:rPr>
              <a:t>Stormwater management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 for schools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lang="en-US" sz="2000" kern="0" dirty="0" smtClean="0">
                <a:solidFill>
                  <a:srgbClr val="F8F8F8"/>
                </a:solidFill>
                <a:latin typeface="+mn-lt"/>
              </a:rPr>
              <a:t>Demand for parks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 for fire/  police protection</a:t>
            </a: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47675" marR="0" lvl="0" indent="-447675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25000"/>
              </a:spcAft>
              <a:buClr>
                <a:srgbClr val="B4AAA2"/>
              </a:buClr>
              <a:buSzTx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 bwMode="auto">
          <a:xfrm>
            <a:off x="7391400" y="1981200"/>
            <a:ext cx="990600" cy="838200"/>
          </a:xfrm>
          <a:prstGeom prst="rect">
            <a:avLst/>
          </a:pr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8001000" y="1981200"/>
            <a:ext cx="381000" cy="381000"/>
          </a:xfrm>
          <a:prstGeom prst="rect">
            <a:avLst/>
          </a:prstGeom>
          <a:solidFill>
            <a:srgbClr val="CC0000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5" name="Freeform 54"/>
          <p:cNvSpPr/>
          <p:nvPr/>
        </p:nvSpPr>
        <p:spPr bwMode="auto">
          <a:xfrm>
            <a:off x="3886200" y="1981200"/>
            <a:ext cx="777240" cy="984739"/>
          </a:xfrm>
          <a:custGeom>
            <a:avLst/>
            <a:gdLst>
              <a:gd name="connsiteX0" fmla="*/ 0 w 743578"/>
              <a:gd name="connsiteY0" fmla="*/ 0 h 984739"/>
              <a:gd name="connsiteX1" fmla="*/ 0 w 743578"/>
              <a:gd name="connsiteY1" fmla="*/ 984739 h 984739"/>
              <a:gd name="connsiteX2" fmla="*/ 743578 w 743578"/>
              <a:gd name="connsiteY2" fmla="*/ 984739 h 984739"/>
              <a:gd name="connsiteX3" fmla="*/ 622998 w 743578"/>
              <a:gd name="connsiteY3" fmla="*/ 612950 h 984739"/>
              <a:gd name="connsiteX4" fmla="*/ 663191 w 743578"/>
              <a:gd name="connsiteY4" fmla="*/ 492370 h 984739"/>
              <a:gd name="connsiteX5" fmla="*/ 442127 w 743578"/>
              <a:gd name="connsiteY5" fmla="*/ 0 h 984739"/>
              <a:gd name="connsiteX6" fmla="*/ 0 w 743578"/>
              <a:gd name="connsiteY6" fmla="*/ 0 h 984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3578" h="984739">
                <a:moveTo>
                  <a:pt x="0" y="0"/>
                </a:moveTo>
                <a:lnTo>
                  <a:pt x="0" y="984739"/>
                </a:lnTo>
                <a:lnTo>
                  <a:pt x="743578" y="984739"/>
                </a:lnTo>
                <a:lnTo>
                  <a:pt x="622998" y="612950"/>
                </a:lnTo>
                <a:lnTo>
                  <a:pt x="663191" y="492370"/>
                </a:lnTo>
                <a:lnTo>
                  <a:pt x="44212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3886200" y="1981200"/>
            <a:ext cx="381000" cy="381000"/>
          </a:xfrm>
          <a:prstGeom prst="rect">
            <a:avLst/>
          </a:prstGeom>
          <a:solidFill>
            <a:srgbClr val="CC0000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4953000" y="47244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572000" y="29718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0" name="Rectangle 59"/>
          <p:cNvSpPr/>
          <p:nvPr/>
        </p:nvSpPr>
        <p:spPr bwMode="auto">
          <a:xfrm>
            <a:off x="6705600" y="27432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2" name="Rectangle 61"/>
          <p:cNvSpPr/>
          <p:nvPr/>
        </p:nvSpPr>
        <p:spPr bwMode="auto">
          <a:xfrm>
            <a:off x="6477000" y="4419600"/>
            <a:ext cx="304800" cy="30480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3505200" y="19050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5638800" y="16764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5410200" y="32004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6629400" y="44958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3886200" y="3048000"/>
            <a:ext cx="304800" cy="762000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0" name="Freeform 69"/>
          <p:cNvSpPr/>
          <p:nvPr/>
        </p:nvSpPr>
        <p:spPr bwMode="auto">
          <a:xfrm>
            <a:off x="3776472" y="3793524"/>
            <a:ext cx="4681728" cy="988541"/>
          </a:xfrm>
          <a:custGeom>
            <a:avLst/>
            <a:gdLst>
              <a:gd name="connsiteX0" fmla="*/ 0 w 4547286"/>
              <a:gd name="connsiteY0" fmla="*/ 210065 h 988541"/>
              <a:gd name="connsiteX1" fmla="*/ 691978 w 4547286"/>
              <a:gd name="connsiteY1" fmla="*/ 210065 h 988541"/>
              <a:gd name="connsiteX2" fmla="*/ 1124465 w 4547286"/>
              <a:gd name="connsiteY2" fmla="*/ 185352 h 988541"/>
              <a:gd name="connsiteX3" fmla="*/ 1210962 w 4547286"/>
              <a:gd name="connsiteY3" fmla="*/ 222422 h 988541"/>
              <a:gd name="connsiteX4" fmla="*/ 1767016 w 4547286"/>
              <a:gd name="connsiteY4" fmla="*/ 543698 h 988541"/>
              <a:gd name="connsiteX5" fmla="*/ 2113005 w 4547286"/>
              <a:gd name="connsiteY5" fmla="*/ 741406 h 988541"/>
              <a:gd name="connsiteX6" fmla="*/ 2607276 w 4547286"/>
              <a:gd name="connsiteY6" fmla="*/ 988541 h 988541"/>
              <a:gd name="connsiteX7" fmla="*/ 3089189 w 4547286"/>
              <a:gd name="connsiteY7" fmla="*/ 963827 h 988541"/>
              <a:gd name="connsiteX8" fmla="*/ 3472249 w 4547286"/>
              <a:gd name="connsiteY8" fmla="*/ 593125 h 988541"/>
              <a:gd name="connsiteX9" fmla="*/ 3669957 w 4547286"/>
              <a:gd name="connsiteY9" fmla="*/ 247135 h 988541"/>
              <a:gd name="connsiteX10" fmla="*/ 4139513 w 4547286"/>
              <a:gd name="connsiteY10" fmla="*/ 0 h 988541"/>
              <a:gd name="connsiteX11" fmla="*/ 4547286 w 4547286"/>
              <a:gd name="connsiteY11" fmla="*/ 0 h 988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47286" h="988541">
                <a:moveTo>
                  <a:pt x="0" y="210065"/>
                </a:moveTo>
                <a:lnTo>
                  <a:pt x="691978" y="210065"/>
                </a:lnTo>
                <a:cubicBezTo>
                  <a:pt x="836140" y="201827"/>
                  <a:pt x="980068" y="185352"/>
                  <a:pt x="1124465" y="185352"/>
                </a:cubicBezTo>
                <a:cubicBezTo>
                  <a:pt x="1177576" y="185352"/>
                  <a:pt x="1186123" y="197583"/>
                  <a:pt x="1210962" y="222422"/>
                </a:cubicBezTo>
                <a:lnTo>
                  <a:pt x="1767016" y="543698"/>
                </a:lnTo>
                <a:lnTo>
                  <a:pt x="2113005" y="741406"/>
                </a:lnTo>
                <a:lnTo>
                  <a:pt x="2607276" y="988541"/>
                </a:lnTo>
                <a:lnTo>
                  <a:pt x="3089189" y="963827"/>
                </a:lnTo>
                <a:lnTo>
                  <a:pt x="3472249" y="593125"/>
                </a:lnTo>
                <a:lnTo>
                  <a:pt x="3669957" y="247135"/>
                </a:lnTo>
                <a:lnTo>
                  <a:pt x="4139513" y="0"/>
                </a:lnTo>
                <a:lnTo>
                  <a:pt x="4547286" y="0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1" name="Freeform 70"/>
          <p:cNvSpPr/>
          <p:nvPr/>
        </p:nvSpPr>
        <p:spPr bwMode="auto">
          <a:xfrm>
            <a:off x="5548184" y="1890584"/>
            <a:ext cx="2014151" cy="2162432"/>
          </a:xfrm>
          <a:custGeom>
            <a:avLst/>
            <a:gdLst>
              <a:gd name="connsiteX0" fmla="*/ 0 w 2014151"/>
              <a:gd name="connsiteY0" fmla="*/ 0 h 2162432"/>
              <a:gd name="connsiteX1" fmla="*/ 24713 w 2014151"/>
              <a:gd name="connsiteY1" fmla="*/ 494270 h 2162432"/>
              <a:gd name="connsiteX2" fmla="*/ 766119 w 2014151"/>
              <a:gd name="connsiteY2" fmla="*/ 1210962 h 2162432"/>
              <a:gd name="connsiteX3" fmla="*/ 1581665 w 2014151"/>
              <a:gd name="connsiteY3" fmla="*/ 1680519 h 2162432"/>
              <a:gd name="connsiteX4" fmla="*/ 2014151 w 2014151"/>
              <a:gd name="connsiteY4" fmla="*/ 2150075 h 2162432"/>
              <a:gd name="connsiteX5" fmla="*/ 2001794 w 2014151"/>
              <a:gd name="connsiteY5" fmla="*/ 2162432 h 216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4151" h="2162432">
                <a:moveTo>
                  <a:pt x="0" y="0"/>
                </a:moveTo>
                <a:lnTo>
                  <a:pt x="24713" y="494270"/>
                </a:lnTo>
                <a:lnTo>
                  <a:pt x="766119" y="1210962"/>
                </a:lnTo>
                <a:lnTo>
                  <a:pt x="1581665" y="1680519"/>
                </a:lnTo>
                <a:lnTo>
                  <a:pt x="2014151" y="2150075"/>
                </a:lnTo>
                <a:lnTo>
                  <a:pt x="2001794" y="2162432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2" name="Freeform 71"/>
          <p:cNvSpPr/>
          <p:nvPr/>
        </p:nvSpPr>
        <p:spPr bwMode="auto">
          <a:xfrm>
            <a:off x="6934200" y="1902941"/>
            <a:ext cx="356286" cy="1526060"/>
          </a:xfrm>
          <a:custGeom>
            <a:avLst/>
            <a:gdLst>
              <a:gd name="connsiteX0" fmla="*/ 296562 w 308918"/>
              <a:gd name="connsiteY0" fmla="*/ 0 h 1544594"/>
              <a:gd name="connsiteX1" fmla="*/ 308918 w 308918"/>
              <a:gd name="connsiteY1" fmla="*/ 976183 h 1544594"/>
              <a:gd name="connsiteX2" fmla="*/ 0 w 308918"/>
              <a:gd name="connsiteY2" fmla="*/ 1544594 h 154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8918" h="1544594">
                <a:moveTo>
                  <a:pt x="296562" y="0"/>
                </a:moveTo>
                <a:lnTo>
                  <a:pt x="308918" y="976183"/>
                </a:lnTo>
                <a:lnTo>
                  <a:pt x="0" y="1544594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4" name="Freeform 73"/>
          <p:cNvSpPr/>
          <p:nvPr/>
        </p:nvSpPr>
        <p:spPr bwMode="auto">
          <a:xfrm>
            <a:off x="3776472" y="3002692"/>
            <a:ext cx="1481328" cy="3361038"/>
          </a:xfrm>
          <a:custGeom>
            <a:avLst/>
            <a:gdLst>
              <a:gd name="connsiteX0" fmla="*/ 0 w 1359243"/>
              <a:gd name="connsiteY0" fmla="*/ 0 h 3361038"/>
              <a:gd name="connsiteX1" fmla="*/ 580768 w 1359243"/>
              <a:gd name="connsiteY1" fmla="*/ 0 h 3361038"/>
              <a:gd name="connsiteX2" fmla="*/ 630195 w 1359243"/>
              <a:gd name="connsiteY2" fmla="*/ 1210962 h 3361038"/>
              <a:gd name="connsiteX3" fmla="*/ 902043 w 1359243"/>
              <a:gd name="connsiteY3" fmla="*/ 2026508 h 3361038"/>
              <a:gd name="connsiteX4" fmla="*/ 976184 w 1359243"/>
              <a:gd name="connsiteY4" fmla="*/ 2384854 h 3361038"/>
              <a:gd name="connsiteX5" fmla="*/ 1359243 w 1359243"/>
              <a:gd name="connsiteY5" fmla="*/ 2792627 h 3361038"/>
              <a:gd name="connsiteX6" fmla="*/ 1346887 w 1359243"/>
              <a:gd name="connsiteY6" fmla="*/ 3361038 h 336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9243" h="3361038">
                <a:moveTo>
                  <a:pt x="0" y="0"/>
                </a:moveTo>
                <a:lnTo>
                  <a:pt x="580768" y="0"/>
                </a:lnTo>
                <a:lnTo>
                  <a:pt x="630195" y="1210962"/>
                </a:lnTo>
                <a:lnTo>
                  <a:pt x="902043" y="2026508"/>
                </a:lnTo>
                <a:lnTo>
                  <a:pt x="976184" y="2384854"/>
                </a:lnTo>
                <a:lnTo>
                  <a:pt x="1359243" y="2792627"/>
                </a:lnTo>
                <a:lnTo>
                  <a:pt x="1346887" y="3361038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5" name="Freeform 74"/>
          <p:cNvSpPr/>
          <p:nvPr/>
        </p:nvSpPr>
        <p:spPr bwMode="auto">
          <a:xfrm>
            <a:off x="5202195" y="5461686"/>
            <a:ext cx="1717589" cy="889687"/>
          </a:xfrm>
          <a:custGeom>
            <a:avLst/>
            <a:gdLst>
              <a:gd name="connsiteX0" fmla="*/ 0 w 1717589"/>
              <a:gd name="connsiteY0" fmla="*/ 234779 h 889687"/>
              <a:gd name="connsiteX1" fmla="*/ 803189 w 1717589"/>
              <a:gd name="connsiteY1" fmla="*/ 0 h 889687"/>
              <a:gd name="connsiteX2" fmla="*/ 1581664 w 1717589"/>
              <a:gd name="connsiteY2" fmla="*/ 86498 h 889687"/>
              <a:gd name="connsiteX3" fmla="*/ 1717589 w 1717589"/>
              <a:gd name="connsiteY3" fmla="*/ 889687 h 889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7589" h="889687">
                <a:moveTo>
                  <a:pt x="0" y="234779"/>
                </a:moveTo>
                <a:lnTo>
                  <a:pt x="803189" y="0"/>
                </a:lnTo>
                <a:lnTo>
                  <a:pt x="1581664" y="86498"/>
                </a:lnTo>
                <a:lnTo>
                  <a:pt x="1717589" y="889687"/>
                </a:lnTo>
              </a:path>
            </a:pathLst>
          </a:cu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76" name="Freeform 75"/>
          <p:cNvSpPr/>
          <p:nvPr/>
        </p:nvSpPr>
        <p:spPr bwMode="auto">
          <a:xfrm>
            <a:off x="6783858" y="4724400"/>
            <a:ext cx="150341" cy="836141"/>
          </a:xfrm>
          <a:custGeom>
            <a:avLst/>
            <a:gdLst>
              <a:gd name="connsiteX0" fmla="*/ 123568 w 123568"/>
              <a:gd name="connsiteY0" fmla="*/ 0 h 790833"/>
              <a:gd name="connsiteX1" fmla="*/ 0 w 123568"/>
              <a:gd name="connsiteY1" fmla="*/ 790833 h 79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568" h="790833">
                <a:moveTo>
                  <a:pt x="123568" y="0"/>
                </a:moveTo>
                <a:lnTo>
                  <a:pt x="0" y="790833"/>
                </a:lnTo>
              </a:path>
            </a:pathLst>
          </a:custGeom>
          <a:solidFill>
            <a:schemeClr val="accent1"/>
          </a:solidFill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 bwMode="auto">
          <a:xfrm rot="5400000">
            <a:off x="5944394" y="4114006"/>
            <a:ext cx="51816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200400" y="1828800"/>
            <a:ext cx="5715000" cy="1588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Freeform 79"/>
          <p:cNvSpPr/>
          <p:nvPr/>
        </p:nvSpPr>
        <p:spPr bwMode="auto">
          <a:xfrm>
            <a:off x="3884140" y="4953000"/>
            <a:ext cx="1297460" cy="1309816"/>
          </a:xfrm>
          <a:custGeom>
            <a:avLst/>
            <a:gdLst>
              <a:gd name="connsiteX0" fmla="*/ 0 w 1297460"/>
              <a:gd name="connsiteY0" fmla="*/ 0 h 1309816"/>
              <a:gd name="connsiteX1" fmla="*/ 0 w 1297460"/>
              <a:gd name="connsiteY1" fmla="*/ 1297459 h 1309816"/>
              <a:gd name="connsiteX2" fmla="*/ 1285103 w 1297460"/>
              <a:gd name="connsiteY2" fmla="*/ 1309816 h 1309816"/>
              <a:gd name="connsiteX3" fmla="*/ 1297460 w 1297460"/>
              <a:gd name="connsiteY3" fmla="*/ 827902 h 1309816"/>
              <a:gd name="connsiteX4" fmla="*/ 914400 w 1297460"/>
              <a:gd name="connsiteY4" fmla="*/ 494270 h 1309816"/>
              <a:gd name="connsiteX5" fmla="*/ 790833 w 1297460"/>
              <a:gd name="connsiteY5" fmla="*/ 0 h 1309816"/>
              <a:gd name="connsiteX6" fmla="*/ 0 w 1297460"/>
              <a:gd name="connsiteY6" fmla="*/ 0 h 130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7460" h="1309816">
                <a:moveTo>
                  <a:pt x="0" y="0"/>
                </a:moveTo>
                <a:lnTo>
                  <a:pt x="0" y="1297459"/>
                </a:lnTo>
                <a:lnTo>
                  <a:pt x="1285103" y="1309816"/>
                </a:lnTo>
                <a:lnTo>
                  <a:pt x="1297460" y="827902"/>
                </a:lnTo>
                <a:lnTo>
                  <a:pt x="914400" y="494270"/>
                </a:lnTo>
                <a:lnTo>
                  <a:pt x="79083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99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886200" y="5715000"/>
            <a:ext cx="533400" cy="533400"/>
          </a:xfrm>
          <a:prstGeom prst="rect">
            <a:avLst/>
          </a:prstGeom>
          <a:solidFill>
            <a:srgbClr val="CC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3886200" y="3657600"/>
            <a:ext cx="2438400" cy="23622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>
            <a:off x="1563291" y="4151709"/>
            <a:ext cx="4647406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5400000">
            <a:off x="6059091" y="4076303"/>
            <a:ext cx="4647406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Freeform 42"/>
          <p:cNvSpPr/>
          <p:nvPr/>
        </p:nvSpPr>
        <p:spPr bwMode="auto">
          <a:xfrm>
            <a:off x="6709719" y="1927654"/>
            <a:ext cx="877330" cy="4436076"/>
          </a:xfrm>
          <a:custGeom>
            <a:avLst/>
            <a:gdLst>
              <a:gd name="connsiteX0" fmla="*/ 630195 w 877330"/>
              <a:gd name="connsiteY0" fmla="*/ 0 h 4436076"/>
              <a:gd name="connsiteX1" fmla="*/ 654908 w 877330"/>
              <a:gd name="connsiteY1" fmla="*/ 951470 h 4436076"/>
              <a:gd name="connsiteX2" fmla="*/ 296562 w 877330"/>
              <a:gd name="connsiteY2" fmla="*/ 1507524 h 4436076"/>
              <a:gd name="connsiteX3" fmla="*/ 506627 w 877330"/>
              <a:gd name="connsiteY3" fmla="*/ 1631092 h 4436076"/>
              <a:gd name="connsiteX4" fmla="*/ 877330 w 877330"/>
              <a:gd name="connsiteY4" fmla="*/ 2051222 h 4436076"/>
              <a:gd name="connsiteX5" fmla="*/ 679622 w 877330"/>
              <a:gd name="connsiteY5" fmla="*/ 2323070 h 4436076"/>
              <a:gd name="connsiteX6" fmla="*/ 543697 w 877330"/>
              <a:gd name="connsiteY6" fmla="*/ 2508422 h 4436076"/>
              <a:gd name="connsiteX7" fmla="*/ 259492 w 877330"/>
              <a:gd name="connsiteY7" fmla="*/ 2755557 h 4436076"/>
              <a:gd name="connsiteX8" fmla="*/ 148281 w 877330"/>
              <a:gd name="connsiteY8" fmla="*/ 2792627 h 4436076"/>
              <a:gd name="connsiteX9" fmla="*/ 74140 w 877330"/>
              <a:gd name="connsiteY9" fmla="*/ 3274541 h 4436076"/>
              <a:gd name="connsiteX10" fmla="*/ 0 w 877330"/>
              <a:gd name="connsiteY10" fmla="*/ 3645243 h 4436076"/>
              <a:gd name="connsiteX11" fmla="*/ 135924 w 877330"/>
              <a:gd name="connsiteY11" fmla="*/ 4436076 h 443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7330" h="4436076">
                <a:moveTo>
                  <a:pt x="630195" y="0"/>
                </a:moveTo>
                <a:lnTo>
                  <a:pt x="654908" y="951470"/>
                </a:lnTo>
                <a:lnTo>
                  <a:pt x="296562" y="1507524"/>
                </a:lnTo>
                <a:lnTo>
                  <a:pt x="506627" y="1631092"/>
                </a:lnTo>
                <a:lnTo>
                  <a:pt x="877330" y="2051222"/>
                </a:lnTo>
                <a:lnTo>
                  <a:pt x="679622" y="2323070"/>
                </a:lnTo>
                <a:lnTo>
                  <a:pt x="543697" y="2508422"/>
                </a:lnTo>
                <a:lnTo>
                  <a:pt x="259492" y="2755557"/>
                </a:lnTo>
                <a:lnTo>
                  <a:pt x="148281" y="2792627"/>
                </a:lnTo>
                <a:lnTo>
                  <a:pt x="74140" y="3274541"/>
                </a:lnTo>
                <a:lnTo>
                  <a:pt x="0" y="3645243"/>
                </a:lnTo>
                <a:lnTo>
                  <a:pt x="135924" y="4436076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7587049" y="3707027"/>
            <a:ext cx="840259" cy="247135"/>
          </a:xfrm>
          <a:custGeom>
            <a:avLst/>
            <a:gdLst>
              <a:gd name="connsiteX0" fmla="*/ 840259 w 840259"/>
              <a:gd name="connsiteY0" fmla="*/ 0 h 247135"/>
              <a:gd name="connsiteX1" fmla="*/ 407773 w 840259"/>
              <a:gd name="connsiteY1" fmla="*/ 12357 h 247135"/>
              <a:gd name="connsiteX2" fmla="*/ 0 w 840259"/>
              <a:gd name="connsiteY2" fmla="*/ 247135 h 247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259" h="247135">
                <a:moveTo>
                  <a:pt x="840259" y="0"/>
                </a:moveTo>
                <a:lnTo>
                  <a:pt x="407773" y="12357"/>
                </a:lnTo>
                <a:lnTo>
                  <a:pt x="0" y="247135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1" name="Freeform 50"/>
          <p:cNvSpPr/>
          <p:nvPr/>
        </p:nvSpPr>
        <p:spPr bwMode="auto">
          <a:xfrm>
            <a:off x="3818238" y="3929449"/>
            <a:ext cx="1421027" cy="135924"/>
          </a:xfrm>
          <a:custGeom>
            <a:avLst/>
            <a:gdLst>
              <a:gd name="connsiteX0" fmla="*/ 0 w 1421027"/>
              <a:gd name="connsiteY0" fmla="*/ 135924 h 135924"/>
              <a:gd name="connsiteX1" fmla="*/ 1112108 w 1421027"/>
              <a:gd name="connsiteY1" fmla="*/ 123567 h 135924"/>
              <a:gd name="connsiteX2" fmla="*/ 1421027 w 1421027"/>
              <a:gd name="connsiteY2" fmla="*/ 0 h 13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1027" h="135924">
                <a:moveTo>
                  <a:pt x="0" y="135924"/>
                </a:moveTo>
                <a:lnTo>
                  <a:pt x="1112108" y="123567"/>
                </a:lnTo>
                <a:lnTo>
                  <a:pt x="1421027" y="0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sp>
        <p:nvSpPr>
          <p:cNvPr id="52" name="Freeform 51"/>
          <p:cNvSpPr/>
          <p:nvPr/>
        </p:nvSpPr>
        <p:spPr bwMode="auto">
          <a:xfrm>
            <a:off x="3904735" y="2940908"/>
            <a:ext cx="1445741" cy="3435178"/>
          </a:xfrm>
          <a:custGeom>
            <a:avLst/>
            <a:gdLst>
              <a:gd name="connsiteX0" fmla="*/ 0 w 1445741"/>
              <a:gd name="connsiteY0" fmla="*/ 0 h 3435178"/>
              <a:gd name="connsiteX1" fmla="*/ 580768 w 1445741"/>
              <a:gd name="connsiteY1" fmla="*/ 0 h 3435178"/>
              <a:gd name="connsiteX2" fmla="*/ 654908 w 1445741"/>
              <a:gd name="connsiteY2" fmla="*/ 1210962 h 3435178"/>
              <a:gd name="connsiteX3" fmla="*/ 1037968 w 1445741"/>
              <a:gd name="connsiteY3" fmla="*/ 2471351 h 3435178"/>
              <a:gd name="connsiteX4" fmla="*/ 1445741 w 1445741"/>
              <a:gd name="connsiteY4" fmla="*/ 2854411 h 3435178"/>
              <a:gd name="connsiteX5" fmla="*/ 1433384 w 1445741"/>
              <a:gd name="connsiteY5" fmla="*/ 3435178 h 343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5741" h="3435178">
                <a:moveTo>
                  <a:pt x="0" y="0"/>
                </a:moveTo>
                <a:lnTo>
                  <a:pt x="580768" y="0"/>
                </a:lnTo>
                <a:lnTo>
                  <a:pt x="654908" y="1210962"/>
                </a:lnTo>
                <a:lnTo>
                  <a:pt x="1037968" y="2471351"/>
                </a:lnTo>
                <a:lnTo>
                  <a:pt x="1445741" y="2854411"/>
                </a:lnTo>
                <a:lnTo>
                  <a:pt x="1433384" y="3435178"/>
                </a:lnTo>
              </a:path>
            </a:pathLst>
          </a:custGeom>
          <a:noFill/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C8C4B8"/>
              </a:solidFill>
              <a:effectLst/>
              <a:latin typeface="Tahoma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 rot="10800000">
            <a:off x="3810000" y="6248400"/>
            <a:ext cx="4953000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rot="10800000">
            <a:off x="3657600" y="1981200"/>
            <a:ext cx="4953000" cy="1588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Y">
  <a:themeElements>
    <a:clrScheme name="GRAY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GRAY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C8C4B8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C8C4B8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GRAY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Y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Y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Y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Y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Y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Y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Y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</Template>
  <TotalTime>34572</TotalTime>
  <Words>1993</Words>
  <Application>Microsoft Office PowerPoint</Application>
  <PresentationFormat>On-screen Show (4:3)</PresentationFormat>
  <Paragraphs>394</Paragraphs>
  <Slides>60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GRAY</vt:lpstr>
      <vt:lpstr>City of Minot  Comprehensive Plan </vt:lpstr>
      <vt:lpstr>Planning Process </vt:lpstr>
      <vt:lpstr>Five Key Elements  Minot Master Plan</vt:lpstr>
      <vt:lpstr>Five Key Elements 1) Revitalized Downtown </vt:lpstr>
      <vt:lpstr>Five Key Elements  2) Greenway Connections</vt:lpstr>
      <vt:lpstr>Five Key Elements  3) Compact Development </vt:lpstr>
      <vt:lpstr>Five Key Elements  4) Housing Opportunities</vt:lpstr>
      <vt:lpstr>Five Key Elements 5) Transportation </vt:lpstr>
      <vt:lpstr>Why Are Land Use Plans Essential?  </vt:lpstr>
      <vt:lpstr>How We Plan  </vt:lpstr>
      <vt:lpstr>Putting it All Together  </vt:lpstr>
      <vt:lpstr>Slide 12</vt:lpstr>
      <vt:lpstr>Slide 13</vt:lpstr>
      <vt:lpstr>Minot Walk Score</vt:lpstr>
      <vt:lpstr>Slide 15</vt:lpstr>
      <vt:lpstr>Slide 16</vt:lpstr>
      <vt:lpstr>Staged Growth – Principles</vt:lpstr>
      <vt:lpstr>Slide 18</vt:lpstr>
      <vt:lpstr>Slide 19</vt:lpstr>
      <vt:lpstr>Preliminary Souris River Project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 Very Low Density Residential</vt:lpstr>
      <vt:lpstr> Low Density Residential</vt:lpstr>
      <vt:lpstr>Medium Density Residential</vt:lpstr>
      <vt:lpstr>High Density Residential</vt:lpstr>
      <vt:lpstr>Manufactured Home Park</vt:lpstr>
      <vt:lpstr>Commercial - regional, highway or neighborhood oriented</vt:lpstr>
      <vt:lpstr> Office Business Park</vt:lpstr>
      <vt:lpstr>Industrial</vt:lpstr>
      <vt:lpstr>Public/Semi Public</vt:lpstr>
      <vt:lpstr>Parks and Open Space</vt:lpstr>
      <vt:lpstr>Conceptual Park and Greenway Connections</vt:lpstr>
      <vt:lpstr>SW Growth Area</vt:lpstr>
      <vt:lpstr>NW Growth Area</vt:lpstr>
      <vt:lpstr>NE Growth Area</vt:lpstr>
      <vt:lpstr>East Growth Area</vt:lpstr>
      <vt:lpstr>East SE Growth Area</vt:lpstr>
      <vt:lpstr>SE Growth Area</vt:lpstr>
      <vt:lpstr>Downtown</vt:lpstr>
      <vt:lpstr>V3 Studio Potential Residential Projects</vt:lpstr>
      <vt:lpstr>V3 Studio Potential Residential Project</vt:lpstr>
      <vt:lpstr>V3 Studio Potential Residential Project</vt:lpstr>
      <vt:lpstr>V3 Studio Potential Residential Projects</vt:lpstr>
      <vt:lpstr>Slide 52</vt:lpstr>
      <vt:lpstr>Slide 53</vt:lpstr>
      <vt:lpstr>Slide 54</vt:lpstr>
      <vt:lpstr>Slide 55</vt:lpstr>
      <vt:lpstr>City of Minot  Comprehensive Plan </vt:lpstr>
      <vt:lpstr>City of Minot  Comprehensive Plan </vt:lpstr>
      <vt:lpstr>Slide 58</vt:lpstr>
      <vt:lpstr>Slide 59</vt:lpstr>
      <vt:lpstr>Slide 60</vt:lpstr>
    </vt:vector>
  </TitlesOfParts>
  <Company>dsuplan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pcarlson</dc:creator>
  <cp:lastModifiedBy>1979</cp:lastModifiedBy>
  <cp:revision>1530</cp:revision>
  <dcterms:created xsi:type="dcterms:W3CDTF">2010-04-01T14:19:17Z</dcterms:created>
  <dcterms:modified xsi:type="dcterms:W3CDTF">2011-12-14T15:52:54Z</dcterms:modified>
</cp:coreProperties>
</file>